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728192"/>
          </a:xfrm>
        </p:spPr>
        <p:txBody>
          <a:bodyPr/>
          <a:lstStyle/>
          <a:p>
            <a:r>
              <a:rPr lang="ru-RU" dirty="0" smtClean="0"/>
              <a:t>Силикатная промышленность:</a:t>
            </a:r>
            <a:br>
              <a:rPr lang="ru-RU" dirty="0" smtClean="0"/>
            </a:br>
            <a:r>
              <a:rPr lang="ru-RU" dirty="0" smtClean="0"/>
              <a:t>история и современность.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653136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лёна\Desktop\стекло\027_11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2976563" cy="2035175"/>
          </a:xfrm>
          <a:prstGeom prst="rect">
            <a:avLst/>
          </a:prstGeom>
          <a:noFill/>
        </p:spPr>
      </p:pic>
      <p:pic>
        <p:nvPicPr>
          <p:cNvPr id="1027" name="Picture 3" descr="C:\Users\Алёна\Desktop\стекло\steklo-bescvetno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060848"/>
            <a:ext cx="1872208" cy="1872208"/>
          </a:xfrm>
          <a:prstGeom prst="rect">
            <a:avLst/>
          </a:prstGeom>
          <a:noFill/>
        </p:spPr>
      </p:pic>
      <p:pic>
        <p:nvPicPr>
          <p:cNvPr id="1028" name="Picture 4" descr="C:\Users\Алёна\Desktop\стекло\tamak_2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988840"/>
            <a:ext cx="2612383" cy="1872208"/>
          </a:xfrm>
          <a:prstGeom prst="rect">
            <a:avLst/>
          </a:prstGeom>
          <a:noFill/>
        </p:spPr>
      </p:pic>
      <p:pic>
        <p:nvPicPr>
          <p:cNvPr id="1029" name="Picture 5" descr="C:\Users\Алёна\Desktop\стекло\43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221088"/>
            <a:ext cx="1905000" cy="2032000"/>
          </a:xfrm>
          <a:prstGeom prst="rect">
            <a:avLst/>
          </a:prstGeom>
          <a:noFill/>
        </p:spPr>
      </p:pic>
      <p:pic>
        <p:nvPicPr>
          <p:cNvPr id="1030" name="Picture 6" descr="C:\Users\Алёна\Desktop\стекло\post36859_img1_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4509120"/>
            <a:ext cx="2790825" cy="1871663"/>
          </a:xfrm>
          <a:prstGeom prst="rect">
            <a:avLst/>
          </a:prstGeom>
          <a:noFill/>
        </p:spPr>
      </p:pic>
      <p:pic>
        <p:nvPicPr>
          <p:cNvPr id="1031" name="Picture 7" descr="C:\Users\Алёна\Desktop\стекло\b4187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4581128"/>
            <a:ext cx="2160240" cy="1896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К реке спустился налегке, а став тяжел домой пошел.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D:\кувшин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967937">
            <a:off x="382588" y="2668588"/>
            <a:ext cx="3214687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еще кувшин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3187">
            <a:off x="6000750" y="2571750"/>
            <a:ext cx="2928938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D:\снова кувшин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8" y="2071688"/>
            <a:ext cx="2239962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фарфор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000375"/>
            <a:ext cx="3071812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0" y="908720"/>
            <a:ext cx="5670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Из меня посуду тонкую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Нежно-белую и звонкую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Обжигают с древних пор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Называюсь я …….</a:t>
            </a:r>
            <a:endParaRPr lang="ru-RU" dirty="0"/>
          </a:p>
        </p:txBody>
      </p:sp>
      <p:pic>
        <p:nvPicPr>
          <p:cNvPr id="7" name="Picture 2" descr="D:\опять фарфо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786063"/>
            <a:ext cx="21621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D:\еще фарфор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2857500"/>
            <a:ext cx="2928938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704088"/>
            <a:ext cx="8305800" cy="1143000"/>
          </a:xfrm>
          <a:prstGeom prst="rect">
            <a:avLst/>
          </a:prstGeom>
          <a:extLst>
            <a:ext uri="{909E8E84-426E-40DD-AFC4-6F175D3DCCD1}"/>
            <a:ext uri="{91240B29-F687-4F45-9708-019B960494DF}"/>
          </a:extLst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избе мерзнет, а на дворе и на улице не мерзнет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окно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214563"/>
            <a:ext cx="4071937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:\еще окно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43125"/>
            <a:ext cx="4214813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692696"/>
            <a:ext cx="8208912" cy="1152128"/>
          </a:xfrm>
          <a:prstGeom prst="rect">
            <a:avLst/>
          </a:prstGeom>
          <a:extLst>
            <a:ext uri="{909E8E84-426E-40DD-AFC4-6F175D3DCCD1}"/>
            <a:ext uri="{91240B29-F687-4F45-9708-019B960494DF}"/>
          </a:extLst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топтале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был, на кружале был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 пожаре был, на базаре был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Молод был – людей кормил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горщок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786064"/>
            <a:ext cx="2511443" cy="257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:\опять горшок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132856"/>
            <a:ext cx="2709715" cy="330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глиняный горшок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2786064"/>
            <a:ext cx="2247081" cy="251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92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92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192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192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2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2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92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192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19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19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8812" y="693248"/>
            <a:ext cx="8305800" cy="1143000"/>
          </a:xfrm>
          <a:prstGeom prst="rect">
            <a:avLst/>
          </a:prstGeom>
          <a:extLst>
            <a:ext uri="{909E8E84-426E-40DD-AFC4-6F175D3DCCD1}"/>
            <a:ext uri="{91240B29-F687-4F45-9708-019B960494DF}"/>
          </a:extLst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Сырая пыль в воду нырь, потом на мастерок, и готов домок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еще цемент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060848"/>
            <a:ext cx="3302000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D:\цемент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550" y="3775348"/>
            <a:ext cx="3617912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Силикатная промышленность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935163"/>
            <a:ext cx="8229600" cy="438943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Производство                      Производство                  Производство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керамики.                              Стекла                                 цемента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Строительные                          Стекло: обыкновенное,         Цемент: быстро-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материалы: кирпичи,              химическое, хрустальное     твердеющий,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дренажные трубы,                    рубиновое, кварцевое           морозостойкий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облицовочные                          Стекловолокно                      Бетон: железобетон,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Плиты                                                                                            шлакобетон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Предметы быта: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глиняная, фаянсовая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фарфоровая посуда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6200000" flipH="1">
            <a:off x="6500813" y="2143125"/>
            <a:ext cx="428625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5400000">
            <a:off x="3929063" y="2357438"/>
            <a:ext cx="5715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1928813" y="2143125"/>
            <a:ext cx="428625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0" decel="10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0" decel="10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Соединения кремния и древние люди</a:t>
            </a:r>
            <a:endParaRPr kumimoji="0" lang="ru-RU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981200"/>
            <a:ext cx="4033838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Каменный век – век кремневых орудий труда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Распространен и доступен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сколе очень острый</a:t>
            </a: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4" descr="P5730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516688" y="1844675"/>
            <a:ext cx="2159000" cy="1939925"/>
          </a:xfrm>
          <a:prstGeom prst="rect">
            <a:avLst/>
          </a:prstGeom>
          <a:noFill/>
          <a:ln/>
        </p:spPr>
      </p:pic>
      <p:pic>
        <p:nvPicPr>
          <p:cNvPr id="5" name="Picture 6" descr="s03033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372225" y="4005263"/>
            <a:ext cx="2135188" cy="2376487"/>
          </a:xfrm>
          <a:prstGeom prst="rect">
            <a:avLst/>
          </a:prstGeom>
          <a:noFill/>
          <a:ln/>
        </p:spPr>
      </p:pic>
      <p:pic>
        <p:nvPicPr>
          <p:cNvPr id="6" name="Picture 12" descr="i?id=250155237-17-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55542">
            <a:off x="4140200" y="2852738"/>
            <a:ext cx="2200275" cy="294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04664"/>
            <a:ext cx="6768752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ЧТО </a:t>
            </a:r>
            <a:r>
              <a:rPr lang="ru-RU" sz="4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ТАКОЕ КЕРАМИКА</a:t>
            </a:r>
            <a:r>
              <a:rPr lang="ru-RU" sz="4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096" y="1844824"/>
            <a:ext cx="3298712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</a:rPr>
              <a:t>Слово </a:t>
            </a:r>
            <a:r>
              <a:rPr lang="ru-RU" sz="2400" b="1" dirty="0" smtClean="0">
                <a:solidFill>
                  <a:srgbClr val="FF0000"/>
                </a:solidFill>
              </a:rPr>
              <a:t>«керамика»</a:t>
            </a:r>
            <a:r>
              <a:rPr lang="ru-RU" sz="24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>
                <a:solidFill>
                  <a:srgbClr val="000000"/>
                </a:solidFill>
              </a:rPr>
              <a:t>берет свое начало из Греции от слова </a:t>
            </a:r>
            <a:r>
              <a:rPr lang="ru-RU" sz="2400" b="1" dirty="0">
                <a:solidFill>
                  <a:srgbClr val="FF0000"/>
                </a:solidFill>
              </a:rPr>
              <a:t>«</a:t>
            </a:r>
            <a:r>
              <a:rPr lang="ru-RU" sz="2400" b="1" dirty="0" err="1">
                <a:solidFill>
                  <a:srgbClr val="FF0000"/>
                </a:solidFill>
              </a:rPr>
              <a:t>keramos</a:t>
            </a:r>
            <a:r>
              <a:rPr lang="ru-RU" sz="2400" b="1" dirty="0">
                <a:solidFill>
                  <a:srgbClr val="FF0000"/>
                </a:solidFill>
              </a:rPr>
              <a:t>» </a:t>
            </a:r>
            <a:r>
              <a:rPr lang="ru-RU" sz="2400" b="1" dirty="0">
                <a:solidFill>
                  <a:srgbClr val="000000"/>
                </a:solidFill>
              </a:rPr>
              <a:t>- глиняная посуда.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36056" y="4149080"/>
            <a:ext cx="349188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>
                <a:solidFill>
                  <a:srgbClr val="FF0000"/>
                </a:solidFill>
              </a:rPr>
              <a:t>Керамика –</a:t>
            </a:r>
            <a:r>
              <a:rPr lang="ru-RU" sz="2400" b="1" dirty="0">
                <a:solidFill>
                  <a:prstClr val="black"/>
                </a:solidFill>
              </a:rPr>
              <a:t> это </a:t>
            </a:r>
            <a:r>
              <a:rPr lang="ru-RU" sz="2400" b="1" dirty="0">
                <a:solidFill>
                  <a:srgbClr val="7030A0"/>
                </a:solidFill>
              </a:rPr>
              <a:t>материалы</a:t>
            </a:r>
            <a:r>
              <a:rPr lang="ru-RU" sz="2400" b="1" dirty="0">
                <a:solidFill>
                  <a:prstClr val="black"/>
                </a:solidFill>
              </a:rPr>
              <a:t> и </a:t>
            </a:r>
            <a:r>
              <a:rPr lang="ru-RU" sz="2400" b="1" dirty="0">
                <a:solidFill>
                  <a:srgbClr val="7030A0"/>
                </a:solidFill>
              </a:rPr>
              <a:t>изделия </a:t>
            </a:r>
            <a:r>
              <a:rPr lang="ru-RU" sz="2400" b="1" dirty="0">
                <a:solidFill>
                  <a:prstClr val="black"/>
                </a:solidFill>
              </a:rPr>
              <a:t>из </a:t>
            </a:r>
            <a:r>
              <a:rPr lang="ru-RU" sz="2400" b="1" dirty="0">
                <a:solidFill>
                  <a:srgbClr val="FF0000"/>
                </a:solidFill>
              </a:rPr>
              <a:t>глины,</a:t>
            </a:r>
            <a:r>
              <a:rPr lang="ru-RU" sz="2400" b="1" dirty="0">
                <a:solidFill>
                  <a:prstClr val="black"/>
                </a:solidFill>
              </a:rPr>
              <a:t> полученные путем </a:t>
            </a:r>
            <a:r>
              <a:rPr lang="ru-RU" sz="2400" b="1" dirty="0">
                <a:solidFill>
                  <a:srgbClr val="FF0000"/>
                </a:solidFill>
              </a:rPr>
              <a:t>обжига</a:t>
            </a:r>
            <a:r>
              <a:rPr lang="ru-RU" sz="2400" b="1" dirty="0">
                <a:solidFill>
                  <a:prstClr val="black"/>
                </a:solidFill>
              </a:rPr>
              <a:t> при высоких температурах.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26265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332656"/>
            <a:ext cx="64087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Сырьем для керамики служат различные виды глины. Формула глины Al</a:t>
            </a:r>
            <a:r>
              <a:rPr lang="ru-RU" baseline="-25000" dirty="0" smtClean="0">
                <a:solidFill>
                  <a:srgbClr val="000000"/>
                </a:solidFill>
              </a:rPr>
              <a:t>2</a:t>
            </a:r>
            <a:r>
              <a:rPr lang="ru-RU" dirty="0" smtClean="0">
                <a:solidFill>
                  <a:srgbClr val="000000"/>
                </a:solidFill>
              </a:rPr>
              <a:t>O</a:t>
            </a:r>
            <a:r>
              <a:rPr lang="ru-RU" baseline="-25000" dirty="0" smtClean="0">
                <a:solidFill>
                  <a:srgbClr val="000000"/>
                </a:solidFill>
              </a:rPr>
              <a:t>3</a:t>
            </a:r>
            <a:r>
              <a:rPr lang="ru-RU" dirty="0" smtClean="0">
                <a:solidFill>
                  <a:srgbClr val="000000"/>
                </a:solidFill>
              </a:rPr>
              <a:t> · 2SiO</a:t>
            </a:r>
            <a:r>
              <a:rPr lang="ru-RU" baseline="-25000" dirty="0" smtClean="0">
                <a:solidFill>
                  <a:srgbClr val="000000"/>
                </a:solidFill>
              </a:rPr>
              <a:t>2</a:t>
            </a:r>
            <a:r>
              <a:rPr lang="ru-RU" dirty="0" smtClean="0">
                <a:solidFill>
                  <a:srgbClr val="000000"/>
                </a:solidFill>
              </a:rPr>
              <a:t> ·2H</a:t>
            </a:r>
            <a:r>
              <a:rPr lang="ru-RU" baseline="-25000" dirty="0" smtClean="0">
                <a:solidFill>
                  <a:srgbClr val="000000"/>
                </a:solidFill>
              </a:rPr>
              <a:t>2</a:t>
            </a:r>
            <a:r>
              <a:rPr lang="ru-RU" dirty="0" smtClean="0">
                <a:solidFill>
                  <a:srgbClr val="000000"/>
                </a:solidFill>
              </a:rPr>
              <a:t>O.   Изготовление керамических изделий основано на свойстве глины при ее смешивании с водой образовывать пластическую массу. В незапамятные времена, узнав свойства глины, человек стал гончаром и строителем.  Глина оказалась прекрасным легко доступным сырьем.  Опытные руки гончара делали из глины прекрасные художественные произведения искусства — кувшины, вазы, чашки, миски, которые после обжига расписывали красками.</a:t>
            </a:r>
            <a:endParaRPr lang="ru-RU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52" t="2993" r="16595"/>
          <a:stretch/>
        </p:blipFill>
        <p:spPr bwMode="auto">
          <a:xfrm>
            <a:off x="1907704" y="3356992"/>
            <a:ext cx="2623385" cy="273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140968"/>
            <a:ext cx="2314625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ru-RU" sz="2000" dirty="0" smtClean="0"/>
              <a:t>Керамику можно разделить на несколько отраслей: </a:t>
            </a:r>
          </a:p>
          <a:p>
            <a:pPr>
              <a:buFont typeface="Wingdings" pitchFamily="2" charset="2"/>
              <a:buChar char="v"/>
            </a:pPr>
            <a:r>
              <a:rPr lang="ru-RU" sz="2000" u="sng" dirty="0" smtClean="0"/>
              <a:t>строительная керамика </a:t>
            </a:r>
            <a:r>
              <a:rPr lang="ru-RU" sz="2000" dirty="0" smtClean="0"/>
              <a:t>(производство кирпича, облицовочной плитки, керамических труб, черепицы), </a:t>
            </a:r>
          </a:p>
          <a:p>
            <a:pPr>
              <a:buFont typeface="Wingdings" pitchFamily="2" charset="2"/>
              <a:buChar char="v"/>
            </a:pPr>
            <a:r>
              <a:rPr lang="ru-RU" sz="2000" u="sng" dirty="0" smtClean="0"/>
              <a:t>бытовая керамика </a:t>
            </a:r>
            <a:r>
              <a:rPr lang="ru-RU" sz="2000" dirty="0" smtClean="0"/>
              <a:t>(производство гончарных изделий, фарфора, фаянса), </a:t>
            </a:r>
          </a:p>
          <a:p>
            <a:pPr>
              <a:buFont typeface="Wingdings" pitchFamily="2" charset="2"/>
              <a:buChar char="v"/>
            </a:pPr>
            <a:r>
              <a:rPr lang="ru-RU" sz="2000" u="sng" dirty="0" smtClean="0"/>
              <a:t>техническая керамика.</a:t>
            </a:r>
            <a:endParaRPr lang="ru-RU" sz="2000" u="sng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64904"/>
            <a:ext cx="3741866" cy="257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4074626" cy="2714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23528" y="404664"/>
            <a:ext cx="7710518" cy="611678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Виды кирпичей: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Красный кирпич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Al2O3*2SiO2*2H2O + Fe2O3</a:t>
            </a: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Силикатный кирпич.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Са(ОН)2 – известь+ 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SiO2 </a:t>
            </a: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кварцевый песок)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Пустотелый кирпич.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C:\Users\Student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4572008"/>
            <a:ext cx="2886075" cy="1581150"/>
          </a:xfrm>
          <a:prstGeom prst="rect">
            <a:avLst/>
          </a:prstGeom>
          <a:noFill/>
        </p:spPr>
      </p:pic>
      <p:pic>
        <p:nvPicPr>
          <p:cNvPr id="4" name="Picture 3" descr="C:\Users\Student\Desktop\1351775877foto1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428868"/>
            <a:ext cx="3000396" cy="1635910"/>
          </a:xfrm>
          <a:prstGeom prst="rect">
            <a:avLst/>
          </a:prstGeom>
          <a:noFill/>
        </p:spPr>
      </p:pic>
      <p:pic>
        <p:nvPicPr>
          <p:cNvPr id="5" name="Picture 4" descr="C:\Users\Student\Desktop\1378626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214290"/>
            <a:ext cx="2643206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ru-RU" dirty="0" smtClean="0"/>
              <a:t>Фарфор был изобретен более 2 тыс. лет назад в Китае.  Китайский фарфор был тонким, почти невесомым, стенки его были полупрозрачными. Изготовление такого фарфора передавалось только по наследству и хранилось в большом секрете. Многие сосуды этого времени расписывались яркими цветными глазурями, куда примешивались оксиды меди, железа и марганца, дававшие сочные желтые, коричневые, зеленые и пурпурные тона. Но особенного разнообразия и благородства фарфор достигает в XI–ХIII веках.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60896"/>
            <a:ext cx="6264696" cy="41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83164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Твердый фарфор – имеет состав: глина, каолин - 50℅, полевой шпат - 25℅, кварцевый песок - 25℅, обжигаемый при температуре 1380-1460</a:t>
            </a:r>
            <a:r>
              <a:rPr lang="ru-RU" baseline="30000" dirty="0" smtClean="0">
                <a:solidFill>
                  <a:srgbClr val="000000"/>
                </a:solidFill>
                <a:latin typeface="Helvetica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Helvetica"/>
              </a:rPr>
              <a:t>С.</a:t>
            </a:r>
            <a:r>
              <a:rPr lang="ru-RU" dirty="0" smtClean="0"/>
              <a:t>.                                                 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Мягкий фарфор –  каолин - 25-40℅, полевой шпат – 30-40℅, кварцевый песок -40℅, температура обжига - 1200 </a:t>
            </a:r>
            <a:r>
              <a:rPr lang="ru-RU" baseline="30000" dirty="0" err="1" smtClean="0">
                <a:solidFill>
                  <a:srgbClr val="000000"/>
                </a:solidFill>
                <a:latin typeface="Helvetica"/>
              </a:rPr>
              <a:t>о</a:t>
            </a:r>
            <a:r>
              <a:rPr lang="ru-RU" dirty="0" err="1" smtClean="0">
                <a:solidFill>
                  <a:srgbClr val="000000"/>
                </a:solidFill>
                <a:latin typeface="Helvetica"/>
              </a:rPr>
              <a:t>С</a:t>
            </a:r>
            <a:r>
              <a:rPr lang="ru-RU" dirty="0" smtClean="0">
                <a:solidFill>
                  <a:srgbClr val="000000"/>
                </a:solidFill>
                <a:latin typeface="Helvetica"/>
              </a:rPr>
              <a:t>.</a:t>
            </a:r>
            <a:r>
              <a:rPr lang="ru-RU" dirty="0" smtClean="0"/>
              <a:t>.</a:t>
            </a:r>
          </a:p>
          <a:p>
            <a:pPr marL="82296" indent="0">
              <a:buNone/>
            </a:pPr>
            <a:r>
              <a:rPr lang="ru-RU" dirty="0" smtClean="0"/>
              <a:t>К мягкому фарфору относится костяной фарфор, непременной составной частью которого является зола костей крупного рогатого скота. Изготовленные из костяного фарфора изделия характеризуются высокой степенью белизны и просвечиваемости, большой декоративностью. В нашей стране изделия из костяного фарфора высокого качества выпускает фарфоровый завод им. М. В. Ломоносова в Санкт-Петербурге.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24944"/>
            <a:ext cx="4608512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ru-RU" dirty="0" smtClean="0">
                <a:solidFill>
                  <a:srgbClr val="000000"/>
                </a:solidFill>
              </a:rPr>
              <a:t>До изобретения фарфора фаянс был самым ценным керамическим материалом. От фарфора он отличается большим содержанием  глины (до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 85%) и характеризуется  </a:t>
            </a:r>
            <a:r>
              <a:rPr lang="ru-RU" dirty="0" smtClean="0">
                <a:solidFill>
                  <a:srgbClr val="000000"/>
                </a:solidFill>
              </a:rPr>
              <a:t>более  высокой  пористостью,  водопоглощаемостью (до 20 %),  а  также  меньшей, по сравнению с фарфором, </a:t>
            </a:r>
            <a:r>
              <a:rPr lang="ru-RU" dirty="0" smtClean="0">
                <a:solidFill>
                  <a:srgbClr val="000000"/>
                </a:solidFill>
              </a:rPr>
              <a:t>механической   прочностью. </a:t>
            </a:r>
            <a:r>
              <a:rPr lang="ru-RU" dirty="0" smtClean="0">
                <a:solidFill>
                  <a:srgbClr val="000000"/>
                </a:solidFill>
              </a:rPr>
              <a:t>  Температура  обжига  фаянса  значительно  ниже (вплоть до 950°С), чем температура обжига фарфора. В зависимости от качества глины цвет фаянса изменяется от белого до кремового.  Из него изготавливают ванны,  раковины и другие предметы .</a:t>
            </a:r>
          </a:p>
          <a:p>
            <a:pPr marL="82296" indent="0">
              <a:buNone/>
            </a:pPr>
            <a:r>
              <a:rPr lang="ru-RU" dirty="0" smtClean="0">
                <a:solidFill>
                  <a:srgbClr val="000000"/>
                </a:solidFill>
              </a:rPr>
              <a:t>Слово «фаянс» произошло от названия города Фаэнца в Северной Италии, в окрестностях которого в XIV–XV веках было широко развито керамическое ремесло. В третьей четверти XVI века, вследствие всеобщего восхищения китайским фарфором, в Фаэнце начинает интенсивно развиваться производство белой майолики (в это время в Европе изделия из майолики называли фаянсом).</a:t>
            </a:r>
          </a:p>
          <a:p>
            <a:pPr marL="82296" indent="0">
              <a:buNone/>
            </a:pPr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986" t="7736" r="6474" b="11894"/>
          <a:stretch/>
        </p:blipFill>
        <p:spPr bwMode="auto">
          <a:xfrm>
            <a:off x="3419872" y="3356992"/>
            <a:ext cx="5076310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Визитная карточка и гордость нашей страны – Гжельский фарфор. В ХIV-ХV вв. возили </a:t>
            </a:r>
            <a:r>
              <a:rPr lang="ru-RU" dirty="0" err="1" smtClean="0">
                <a:solidFill>
                  <a:srgbClr val="000000"/>
                </a:solidFill>
              </a:rPr>
              <a:t>гжельцы</a:t>
            </a:r>
            <a:r>
              <a:rPr lang="ru-RU" dirty="0" smtClean="0">
                <a:solidFill>
                  <a:srgbClr val="000000"/>
                </a:solidFill>
              </a:rPr>
              <a:t> в Москву бытовую керамику (горшки, кувшины, кринки и другую утварь из серой глины). В середине ХVII века обнаружились в этих местах залежи </a:t>
            </a:r>
            <a:r>
              <a:rPr lang="ru-RU" dirty="0" err="1" smtClean="0">
                <a:solidFill>
                  <a:srgbClr val="000000"/>
                </a:solidFill>
              </a:rPr>
              <a:t>беложгущейся</a:t>
            </a:r>
            <a:r>
              <a:rPr lang="ru-RU" dirty="0" smtClean="0">
                <a:solidFill>
                  <a:srgbClr val="000000"/>
                </a:solidFill>
              </a:rPr>
              <a:t> глины, превосходящие своим качеством глины Западной Европы. Мастера начинают делать аптекарскую посуду – реторты, колбы, ступки, в том числе и для царской аптеки. В то же время здесь научились делать майолику – нарядную посуду: кувшины, </a:t>
            </a:r>
            <a:r>
              <a:rPr lang="ru-RU" dirty="0" err="1" smtClean="0">
                <a:solidFill>
                  <a:srgbClr val="000000"/>
                </a:solidFill>
              </a:rPr>
              <a:t>рукомои</a:t>
            </a:r>
            <a:r>
              <a:rPr lang="ru-RU" dirty="0" smtClean="0">
                <a:solidFill>
                  <a:srgbClr val="000000"/>
                </a:solidFill>
              </a:rPr>
              <a:t>, кружки, блюда, тарелки.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2780928"/>
            <a:ext cx="3776308" cy="377630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86800"/>
            <a:ext cx="3496485" cy="2959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548680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Производство</a:t>
            </a:r>
            <a:r>
              <a:rPr lang="ru-RU" dirty="0" smtClean="0"/>
              <a:t> </a:t>
            </a:r>
            <a:r>
              <a:rPr lang="ru-RU" sz="3200" b="1" dirty="0" smtClean="0"/>
              <a:t>цемента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412776"/>
            <a:ext cx="9144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Цемент </a:t>
            </a:r>
            <a:r>
              <a:rPr lang="ru-RU" sz="2000" dirty="0" smtClean="0"/>
              <a:t>– это вяжущий материал, употребляемый в строительстве для скрепления между собой твердых предметов. Основным сырьем для производства цемента является </a:t>
            </a:r>
            <a:r>
              <a:rPr lang="ru-RU" sz="2000" dirty="0" smtClean="0">
                <a:solidFill>
                  <a:srgbClr val="FF0000"/>
                </a:solidFill>
              </a:rPr>
              <a:t>известняк и глина</a:t>
            </a:r>
            <a:r>
              <a:rPr lang="ru-RU" sz="2000" dirty="0" smtClean="0"/>
              <a:t>, содержащие </a:t>
            </a:r>
            <a:r>
              <a:rPr lang="ru-RU" sz="2000" dirty="0" smtClean="0">
                <a:solidFill>
                  <a:srgbClr val="FF0000"/>
                </a:solidFill>
              </a:rPr>
              <a:t>оксид кремния</a:t>
            </a:r>
            <a:r>
              <a:rPr lang="en-US" sz="2000" dirty="0" smtClean="0">
                <a:solidFill>
                  <a:srgbClr val="FF0000"/>
                </a:solidFill>
              </a:rPr>
              <a:t> – SiO2</a:t>
            </a:r>
            <a:r>
              <a:rPr lang="ru-RU" sz="2000" dirty="0" smtClean="0"/>
              <a:t>. Основным строительным материалом является </a:t>
            </a:r>
            <a:r>
              <a:rPr lang="ru-RU" sz="2000" dirty="0" smtClean="0">
                <a:solidFill>
                  <a:srgbClr val="FF0000"/>
                </a:solidFill>
              </a:rPr>
              <a:t>цемент, бетон, шлакобетон и железобетон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en-US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b="1" dirty="0" smtClean="0"/>
              <a:t>Бетон</a:t>
            </a:r>
            <a:r>
              <a:rPr lang="ru-RU" sz="2000" dirty="0" smtClean="0"/>
              <a:t> – это смесь </a:t>
            </a:r>
            <a:r>
              <a:rPr lang="ru-RU" sz="2000" dirty="0" smtClean="0">
                <a:solidFill>
                  <a:srgbClr val="FF0000"/>
                </a:solidFill>
              </a:rPr>
              <a:t>щебня и песка </a:t>
            </a:r>
            <a:r>
              <a:rPr lang="ru-RU" sz="2000" dirty="0" smtClean="0"/>
              <a:t>с цементом. При смешивании цемента со шлаком получают </a:t>
            </a:r>
            <a:r>
              <a:rPr lang="ru-RU" sz="2000" dirty="0" smtClean="0">
                <a:solidFill>
                  <a:srgbClr val="FF0000"/>
                </a:solidFill>
              </a:rPr>
              <a:t>шлакобетон. </a:t>
            </a:r>
            <a:r>
              <a:rPr lang="ru-RU" sz="2000" dirty="0" smtClean="0"/>
              <a:t>Если в бетон закладывают железные стержни, то получают </a:t>
            </a:r>
            <a:r>
              <a:rPr lang="ru-RU" sz="2000" dirty="0" smtClean="0">
                <a:solidFill>
                  <a:srgbClr val="FF0000"/>
                </a:solidFill>
              </a:rPr>
              <a:t>железобетон. </a:t>
            </a:r>
            <a:r>
              <a:rPr lang="ru-RU" sz="2000" dirty="0" smtClean="0"/>
              <a:t>Из него сооружают  заводские корпуса, плотины.</a:t>
            </a:r>
          </a:p>
          <a:p>
            <a:r>
              <a:rPr lang="ru-RU" sz="2000" dirty="0" smtClean="0"/>
              <a:t>Цемент был известен еще римлянам, которые получали его из извести и вулканического пепла. Но в настоящее время цемент получают прокаливанием известняка и глины. Только в редких случаях в природе можно встретить глинистые известняки. Мощные залежи такого цементного камня находятся у нас на Черноморском побережье Кавказа. </a:t>
            </a:r>
            <a:endParaRPr lang="ru-RU" sz="20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2843808" y="476963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Производство стекла</a:t>
            </a:r>
            <a:endParaRPr lang="ru-RU" sz="32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268760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Сырьем для производства стекла служит </a:t>
            </a:r>
            <a:r>
              <a:rPr lang="ru-RU" dirty="0" smtClean="0">
                <a:solidFill>
                  <a:srgbClr val="C00000"/>
                </a:solidFill>
              </a:rPr>
              <a:t>кварцевый песок, сода и известняк.</a:t>
            </a:r>
            <a:r>
              <a:rPr lang="ru-RU" dirty="0" smtClean="0"/>
              <a:t> Примерный состав обычного стекла</a:t>
            </a:r>
            <a:r>
              <a:rPr lang="en-US" dirty="0" smtClean="0"/>
              <a:t> – Na2O * </a:t>
            </a:r>
            <a:r>
              <a:rPr lang="en-US" dirty="0" err="1" smtClean="0"/>
              <a:t>CaO</a:t>
            </a:r>
            <a:r>
              <a:rPr lang="en-US" dirty="0" smtClean="0"/>
              <a:t> * 6SiO2. </a:t>
            </a:r>
            <a:r>
              <a:rPr lang="ru-RU" dirty="0" smtClean="0"/>
              <a:t>Если соду заменяют поташом, то получают </a:t>
            </a:r>
            <a:r>
              <a:rPr lang="ru-RU" dirty="0" smtClean="0">
                <a:solidFill>
                  <a:srgbClr val="C00000"/>
                </a:solidFill>
              </a:rPr>
              <a:t>тугоплавкое стекло</a:t>
            </a:r>
            <a:r>
              <a:rPr lang="ru-RU" dirty="0" smtClean="0"/>
              <a:t>. Если в качестве стекла берут поташ, оксид свинца и песок, то получают </a:t>
            </a:r>
            <a:r>
              <a:rPr lang="ru-RU" dirty="0" smtClean="0">
                <a:solidFill>
                  <a:srgbClr val="C00000"/>
                </a:solidFill>
              </a:rPr>
              <a:t>хрустальное стекло</a:t>
            </a:r>
            <a:r>
              <a:rPr lang="ru-RU" dirty="0" smtClean="0"/>
              <a:t>. Это стекло сильно преломляет свет и поэтому его применяют для изготовления </a:t>
            </a:r>
            <a:r>
              <a:rPr lang="ru-RU" dirty="0" smtClean="0">
                <a:solidFill>
                  <a:srgbClr val="C00000"/>
                </a:solidFill>
              </a:rPr>
              <a:t>линз и призм</a:t>
            </a:r>
            <a:r>
              <a:rPr lang="ru-RU" dirty="0" smtClean="0"/>
              <a:t>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Из чистого песка получают </a:t>
            </a:r>
            <a:r>
              <a:rPr lang="ru-RU" dirty="0" smtClean="0">
                <a:solidFill>
                  <a:srgbClr val="C00000"/>
                </a:solidFill>
              </a:rPr>
              <a:t>кварцевое стекло</a:t>
            </a:r>
            <a:r>
              <a:rPr lang="ru-RU" dirty="0" smtClean="0"/>
              <a:t>. Посуду, изготовленную из этого стекла, можно накалить добела, бросить в холодную воду и она не треснет. Из кварцевого песка делают лабораторную посуду. А так же оно пропускает ультрафиолетовые лучи, поэтому из него изготавливают </a:t>
            </a:r>
            <a:r>
              <a:rPr lang="ru-RU" dirty="0" smtClean="0">
                <a:solidFill>
                  <a:srgbClr val="C00000"/>
                </a:solidFill>
              </a:rPr>
              <a:t>кварцевые лампы.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Для получения </a:t>
            </a:r>
            <a:r>
              <a:rPr lang="ru-RU" dirty="0" smtClean="0">
                <a:solidFill>
                  <a:srgbClr val="C00000"/>
                </a:solidFill>
              </a:rPr>
              <a:t>цветных стекол </a:t>
            </a:r>
            <a:r>
              <a:rPr lang="ru-RU" dirty="0" smtClean="0"/>
              <a:t>к сырью добавляют оксиды металлов. Так, например, пари добавлении оксида кобальта получают </a:t>
            </a:r>
            <a:r>
              <a:rPr lang="ru-RU" dirty="0" smtClean="0">
                <a:solidFill>
                  <a:srgbClr val="C00000"/>
                </a:solidFill>
              </a:rPr>
              <a:t>синее стекло</a:t>
            </a:r>
            <a:r>
              <a:rPr lang="ru-RU" dirty="0" smtClean="0"/>
              <a:t>, оксид хрома – </a:t>
            </a:r>
            <a:r>
              <a:rPr lang="ru-RU" dirty="0" smtClean="0">
                <a:solidFill>
                  <a:srgbClr val="C00000"/>
                </a:solidFill>
              </a:rPr>
              <a:t>зеленое стекло</a:t>
            </a:r>
            <a:r>
              <a:rPr lang="ru-RU" dirty="0" smtClean="0"/>
              <a:t>, оксид меди – </a:t>
            </a:r>
            <a:r>
              <a:rPr lang="ru-RU" dirty="0" smtClean="0">
                <a:solidFill>
                  <a:srgbClr val="C00000"/>
                </a:solidFill>
              </a:rPr>
              <a:t>сине-зеленое стекло</a:t>
            </a:r>
            <a:r>
              <a:rPr lang="ru-RU" dirty="0" smtClean="0"/>
              <a:t>. А при добавлении небольших количеств мелкораздробленного золота получают </a:t>
            </a:r>
            <a:r>
              <a:rPr lang="ru-RU" dirty="0" smtClean="0">
                <a:solidFill>
                  <a:srgbClr val="C00000"/>
                </a:solidFill>
              </a:rPr>
              <a:t>рубиновое стекло.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Расплавленное стекло образует вязкую массу и застывает не сразу, поэтому ему можно придать любую форму. Для формовки применяют: выдувание </a:t>
            </a:r>
            <a:r>
              <a:rPr lang="ru-RU" dirty="0" smtClean="0">
                <a:solidFill>
                  <a:srgbClr val="C00000"/>
                </a:solidFill>
              </a:rPr>
              <a:t>(бутылки</a:t>
            </a:r>
            <a:r>
              <a:rPr lang="ru-RU" dirty="0" smtClean="0"/>
              <a:t>), прессование(</a:t>
            </a:r>
            <a:r>
              <a:rPr lang="ru-RU" dirty="0" smtClean="0">
                <a:solidFill>
                  <a:srgbClr val="C00000"/>
                </a:solidFill>
              </a:rPr>
              <a:t>пуговицы</a:t>
            </a:r>
            <a:r>
              <a:rPr lang="ru-RU" dirty="0" smtClean="0"/>
              <a:t>), прокатку и вытягивание (</a:t>
            </a:r>
            <a:r>
              <a:rPr lang="ru-RU" dirty="0" smtClean="0">
                <a:solidFill>
                  <a:srgbClr val="C00000"/>
                </a:solidFill>
              </a:rPr>
              <a:t>листовое стекло, палочки</a:t>
            </a:r>
            <a:r>
              <a:rPr lang="ru-RU" dirty="0" smtClean="0"/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Сравнительная характеристика керамической, стекольной и цементной отраслей силикатной промышленности</a:t>
            </a:r>
            <a:endParaRPr lang="ru-RU" sz="2400" dirty="0"/>
          </a:p>
        </p:txBody>
      </p:sp>
      <p:graphicFrame>
        <p:nvGraphicFramePr>
          <p:cNvPr id="4" name="Group 36"/>
          <p:cNvGraphicFramePr>
            <a:graphicFrameLocks/>
          </p:cNvGraphicFramePr>
          <p:nvPr/>
        </p:nvGraphicFramePr>
        <p:xfrm>
          <a:off x="251521" y="1124745"/>
          <a:ext cx="8352927" cy="5082581"/>
        </p:xfrm>
        <a:graphic>
          <a:graphicData uri="http://schemas.openxmlformats.org/drawingml/2006/table">
            <a:tbl>
              <a:tblPr/>
              <a:tblGrid>
                <a:gridCol w="1123315"/>
                <a:gridCol w="1879865"/>
                <a:gridCol w="2645621"/>
                <a:gridCol w="2704126"/>
              </a:tblGrid>
              <a:tr h="592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Признаки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сравнения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Керамическая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отрасль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Стекольная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отрасль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Цементная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отрасль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92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1.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tantia" pitchFamily="18" charset="0"/>
                        </a:rPr>
                        <a:t>Сырье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Глина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Кварцевый песок,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Сода и известняк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Известняк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глина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1211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2.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tantia" pitchFamily="18" charset="0"/>
                        </a:rPr>
                        <a:t>Основные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tantia" pitchFamily="18" charset="0"/>
                        </a:rPr>
                        <a:t>продукты производства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Глиняные, фаянсовые, фарфоровые изделия, кирпичи, облицовочные плиты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Стекло – обыкновенное, хрустальное, рубиновое, кварцевое, цветное, стекловолокно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Цемент – твердеющий, морозостойкий, бетон, железобетон, шлакобетон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2093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3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tantia" pitchFamily="18" charset="0"/>
                        </a:rPr>
                        <a:t>.Особенности технологии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Глину смешивают с водой и получают пластическую массу. Ей придают определенную форму и закрепляют обжигом при высокой температуре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Вещества перемешивают и нагревают до 1500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Образовавшиеся силикаты натрия и кальция сплавляют с песком. Для получения определенного вида стекла добавляют различные вещества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Вещества перемешивают и обжигают в печах при высокой температуре.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Происходит разложение известняка и образование силикатов и алюминатов кальция.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Они спекаются в виде кусков, после охлаждения их разламывают до порошка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592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4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tantia" pitchFamily="18" charset="0"/>
                        </a:rPr>
                        <a:t>.Соста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tantia" pitchFamily="18" charset="0"/>
                        </a:rPr>
                        <a:t>изделий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AL2O3*2SiO2*2H2O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Na2O*CaO*6SiO2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K2O*CaO*6SiO2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SiO2, CaCO3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AI2O3*2SiO2*2H2O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1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r>
              <a:rPr lang="ru-RU" sz="3200" b="1" dirty="0" smtClean="0"/>
              <a:t>Так </a:t>
            </a:r>
            <a:r>
              <a:rPr lang="ru-RU" sz="3200" b="1" dirty="0" smtClean="0"/>
              <a:t>что же объединяет  все эти продукты производства между собой?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420888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Силикатная промышленность </a:t>
            </a:r>
            <a:r>
              <a:rPr lang="ru-RU" sz="2800" dirty="0" smtClean="0"/>
              <a:t>– это производство различных строительных материалов, стекла и керамики из природных соединений кремния – элемента, который считается царем мертвой природы, так как без кремния почти нет горных пород.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r>
              <a:rPr lang="ru-RU" sz="3200" b="1" dirty="0" smtClean="0"/>
              <a:t>Домашнее </a:t>
            </a:r>
            <a:r>
              <a:rPr lang="ru-RU" sz="3200" b="1" dirty="0" smtClean="0"/>
              <a:t>задание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00808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Проработайте записи в тетради по теме урока.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Используя учебник, запишите что такое рубиновое стекло, кварцевое стекло и химическое стекло. Опишите их  отличительные свойства и области применения.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Какова масса кремния, полученного восстановлением 1 кг оксида кремния алюминием, массовая доля примесей в котором 16,6%, если выход кремния равен 80% от теоретического.</a:t>
            </a:r>
            <a:endParaRPr lang="ru-RU" sz="28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1099</Words>
  <Application>Microsoft Office PowerPoint</Application>
  <PresentationFormat>Экран (4:3)</PresentationFormat>
  <Paragraphs>102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Силикатная промышленность: история и современность.</vt:lpstr>
      <vt:lpstr>К реке спустился налегке, а став тяжел домой пошел.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Силикатная промышленность: история и современность.</dc:title>
  <dc:creator>Алёна</dc:creator>
  <cp:lastModifiedBy>Алёна</cp:lastModifiedBy>
  <cp:revision>26</cp:revision>
  <dcterms:created xsi:type="dcterms:W3CDTF">2014-03-15T12:01:28Z</dcterms:created>
  <dcterms:modified xsi:type="dcterms:W3CDTF">2014-04-14T18:07:04Z</dcterms:modified>
</cp:coreProperties>
</file>