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9"/>
  </p:notesMasterIdLst>
  <p:sldIdLst>
    <p:sldId id="305" r:id="rId3"/>
    <p:sldId id="272" r:id="rId4"/>
    <p:sldId id="297" r:id="rId5"/>
    <p:sldId id="298" r:id="rId6"/>
    <p:sldId id="300" r:id="rId7"/>
    <p:sldId id="299" r:id="rId8"/>
    <p:sldId id="301" r:id="rId9"/>
    <p:sldId id="302" r:id="rId10"/>
    <p:sldId id="303" r:id="rId11"/>
    <p:sldId id="304" r:id="rId12"/>
    <p:sldId id="259" r:id="rId13"/>
    <p:sldId id="261" r:id="rId14"/>
    <p:sldId id="262" r:id="rId15"/>
    <p:sldId id="286" r:id="rId16"/>
    <p:sldId id="290" r:id="rId17"/>
    <p:sldId id="296" r:id="rId1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FF"/>
    <a:srgbClr val="C907AD"/>
    <a:srgbClr val="C0C0C0"/>
    <a:srgbClr val="FF0066"/>
    <a:srgbClr val="FFFF99"/>
    <a:srgbClr val="B4183D"/>
    <a:srgbClr val="FFFF7A"/>
    <a:srgbClr val="298E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9" d="100"/>
          <a:sy n="89" d="100"/>
        </p:scale>
        <p:origin x="-103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80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2C7B2143-C6A8-4398-9DE4-9A4195AFFDCE}" type="datetimeFigureOut">
              <a:rPr lang="ru-RU"/>
              <a:pPr>
                <a:defRPr/>
              </a:pPr>
              <a:t>20.11.2013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703E20FB-103F-4EC1-8500-DBE8D3AC61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953533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662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D59F7ED-9EC8-4E75-A9E2-7081A977C35D}" type="slidenum">
              <a:rPr lang="ru-RU" smtClean="0"/>
              <a:pPr/>
              <a:t>2</a:t>
            </a:fld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8D86B70-533F-45D3-A7EB-9D7F0DC954AA}" type="slidenum">
              <a:rPr lang="ru-RU" smtClean="0"/>
              <a:pPr/>
              <a:t>5</a:t>
            </a:fld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867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D0BD9B5-DA2E-4C8D-ABFE-478A6BEB19C1}" type="slidenum">
              <a:rPr lang="ru-RU" smtClean="0"/>
              <a:pPr/>
              <a:t>8</a:t>
            </a:fld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27B764C-A0E3-4B44-87D4-F0A1E987F4EC}" type="slidenum">
              <a:rPr lang="ru-RU" smtClean="0"/>
              <a:pPr/>
              <a:t>14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1C37AD-A7BD-4C77-A1A0-E761072E6C2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sh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194E5F-DB20-42F7-A340-332DF856CD8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sh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722FE1-2719-45BB-80FD-A323A3C33D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sh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FBCF91-E532-406E-9864-A402EA1E87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sh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C36263-D7C8-4EA0-A3E6-D5F027BF67D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sh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A90414-0018-4A67-962E-5671DBC6D2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sh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2BCB85-5497-4B35-A94E-C57391AD8F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sh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6039A4-1863-4C53-A44B-2FDF87201F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sh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56D11E-3004-49D0-9469-8BEA7B5327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sh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F4F288-82B4-4E79-AB6B-2B10E257E5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sh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E84274-CDD3-42B9-8573-5F59838BE7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sh dir="r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44982A-9CC8-4C52-99FF-DA57810EC0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push dir="r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E22BB3-C916-44B4-95A9-49D90B93A4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sh dir="r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695B34-26B9-4C57-9C66-0CDA834E4B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push dir="r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889C5B-9621-47A8-9FD9-0AC4C97ACB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sh dir="r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5C1255-D375-4C6B-A241-759C8AD099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sh dir="r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21BF8B-999A-4F0B-9EBC-B81C2122DE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sh dir="r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C90A04-D522-4486-B8CA-B00CA42E5C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sh dir="r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E4B82D-20C2-4E6A-BA6B-3706015D41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sh dir="r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вырезанным скругленным углом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рямоугольный треугольник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Полилиния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61C66D-FFA1-4067-88AA-FF767BD7C1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sh dir="r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EA9E97-11CA-4F68-BF2D-015624DCD7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sh dir="r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20D42E-1BCF-45A4-8D92-5811954056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sh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0000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2B92981D-9AF5-4798-9F3C-FED063AF8A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0" r:id="rId1"/>
    <p:sldLayoutId id="2147483851" r:id="rId2"/>
    <p:sldLayoutId id="2147483852" r:id="rId3"/>
    <p:sldLayoutId id="2147483853" r:id="rId4"/>
    <p:sldLayoutId id="2147483854" r:id="rId5"/>
    <p:sldLayoutId id="2147483855" r:id="rId6"/>
    <p:sldLayoutId id="2147483856" r:id="rId7"/>
    <p:sldLayoutId id="2147483857" r:id="rId8"/>
    <p:sldLayoutId id="2147483858" r:id="rId9"/>
    <p:sldLayoutId id="2147483859" r:id="rId10"/>
    <p:sldLayoutId id="2147483860" r:id="rId11"/>
  </p:sldLayoutIdLst>
  <p:transition>
    <p:push dir="r"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0000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EDA033EB-032B-46E7-AB2C-0785584674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2057" name="Группа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861" r:id="rId2"/>
    <p:sldLayoutId id="2147483870" r:id="rId3"/>
    <p:sldLayoutId id="2147483862" r:id="rId4"/>
    <p:sldLayoutId id="2147483863" r:id="rId5"/>
    <p:sldLayoutId id="2147483864" r:id="rId6"/>
    <p:sldLayoutId id="2147483865" r:id="rId7"/>
    <p:sldLayoutId id="2147483866" r:id="rId8"/>
    <p:sldLayoutId id="2147483871" r:id="rId9"/>
    <p:sldLayoutId id="2147483867" r:id="rId10"/>
    <p:sldLayoutId id="2147483868" r:id="rId11"/>
  </p:sldLayoutIdLst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0" grpId="0" build="p"/>
    </p:bld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C32D2E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C32D2E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84AA33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images.yandex.ru/yandpage?&amp;q=2000691501&amp;p=3&amp;ag=ih&amp;rpt=simage&amp;qs=text=%D0%CF%D2%D4%D2%C5%D4%20%C4%C5%CB%C1%D2%D4%C1&amp;stype=image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title"/>
          </p:nvPr>
        </p:nvSpPr>
        <p:spPr>
          <a:xfrm>
            <a:off x="714375" y="1071563"/>
            <a:ext cx="8001000" cy="2357437"/>
          </a:xfrm>
        </p:spPr>
        <p:txBody>
          <a:bodyPr/>
          <a:lstStyle/>
          <a:p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Презентация по теме:</a:t>
            </a:r>
            <a:br>
              <a:rPr lang="ru-RU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«Координатная плоскость».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i="1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i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3"/>
          <p:cNvSpPr txBox="1">
            <a:spLocks/>
          </p:cNvSpPr>
          <p:nvPr/>
        </p:nvSpPr>
        <p:spPr bwMode="auto">
          <a:xfrm>
            <a:off x="428625" y="6143644"/>
            <a:ext cx="8367713" cy="285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 eaLnBrk="0" hangingPunct="0">
              <a:spcBef>
                <a:spcPct val="20000"/>
              </a:spcBef>
              <a:defRPr/>
            </a:pPr>
            <a:r>
              <a:rPr lang="ru-RU" sz="1600" kern="0" dirty="0" smtClean="0">
                <a:latin typeface="Times New Roman" pitchFamily="18" charset="0"/>
                <a:cs typeface="Times New Roman" pitchFamily="18" charset="0"/>
              </a:rPr>
              <a:t>2013г</a:t>
            </a:r>
            <a:r>
              <a:rPr lang="ru-RU" sz="1600" kern="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071538" y="1214422"/>
            <a:ext cx="7072362" cy="35004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3562" name="Text Box 10"/>
          <p:cNvSpPr txBox="1">
            <a:spLocks noChangeArrowheads="1"/>
          </p:cNvSpPr>
          <p:nvPr/>
        </p:nvSpPr>
        <p:spPr bwMode="auto">
          <a:xfrm>
            <a:off x="1071538" y="1357297"/>
            <a:ext cx="6929486" cy="501675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3200" b="1" i="1" dirty="0">
                <a:solidFill>
                  <a:srgbClr val="7030A0"/>
                </a:solidFill>
                <a:latin typeface="Century Schoolbook" pitchFamily="18" charset="0"/>
              </a:rPr>
              <a:t>	</a:t>
            </a:r>
            <a:endParaRPr lang="en-US" sz="3200" b="1" i="1" dirty="0" smtClean="0">
              <a:solidFill>
                <a:srgbClr val="7030A0"/>
              </a:solidFill>
              <a:latin typeface="Century Schoolbook" pitchFamily="18" charset="0"/>
            </a:endParaRPr>
          </a:p>
          <a:p>
            <a:pPr algn="ctr">
              <a:spcBef>
                <a:spcPct val="50000"/>
              </a:spcBef>
              <a:defRPr/>
            </a:pPr>
            <a:r>
              <a:rPr lang="ru-RU" sz="3200" b="1" i="1" dirty="0" smtClean="0">
                <a:solidFill>
                  <a:srgbClr val="002060"/>
                </a:solidFill>
                <a:latin typeface="Century Schoolbook" pitchFamily="18" charset="0"/>
              </a:rPr>
              <a:t> </a:t>
            </a:r>
            <a:r>
              <a:rPr lang="ru-RU" sz="3200" b="1" i="1" dirty="0">
                <a:solidFill>
                  <a:srgbClr val="002060"/>
                </a:solidFill>
                <a:latin typeface="Century Schoolbook" pitchFamily="18" charset="0"/>
              </a:rPr>
              <a:t>«Учиться можно только весело… Чтобы переварить знания, надо поглощать их с аппетитом»</a:t>
            </a:r>
            <a:br>
              <a:rPr lang="ru-RU" sz="3200" b="1" i="1" dirty="0">
                <a:solidFill>
                  <a:srgbClr val="002060"/>
                </a:solidFill>
                <a:latin typeface="Century Schoolbook" pitchFamily="18" charset="0"/>
              </a:rPr>
            </a:br>
            <a:r>
              <a:rPr lang="ru-RU" sz="3200" b="1" i="1" dirty="0">
                <a:solidFill>
                  <a:srgbClr val="002060"/>
                </a:solidFill>
                <a:latin typeface="Century Schoolbook" pitchFamily="18" charset="0"/>
              </a:rPr>
              <a:t> </a:t>
            </a:r>
          </a:p>
          <a:p>
            <a:pPr algn="r">
              <a:spcBef>
                <a:spcPct val="50000"/>
              </a:spcBef>
              <a:defRPr/>
            </a:pPr>
            <a:r>
              <a:rPr lang="ru-RU" sz="3200" b="1" i="1" dirty="0">
                <a:solidFill>
                  <a:srgbClr val="002060"/>
                </a:solidFill>
                <a:latin typeface="Century Schoolbook" pitchFamily="18" charset="0"/>
              </a:rPr>
              <a:t>                            </a:t>
            </a:r>
          </a:p>
          <a:p>
            <a:pPr algn="r">
              <a:spcBef>
                <a:spcPct val="50000"/>
              </a:spcBef>
              <a:defRPr/>
            </a:pPr>
            <a:r>
              <a:rPr lang="ru-RU" sz="3200" b="1" i="1" dirty="0">
                <a:solidFill>
                  <a:srgbClr val="002060"/>
                </a:solidFill>
                <a:latin typeface="Century Schoolbook" pitchFamily="18" charset="0"/>
              </a:rPr>
              <a:t> </a:t>
            </a:r>
          </a:p>
          <a:p>
            <a:pPr>
              <a:spcBef>
                <a:spcPct val="50000"/>
              </a:spcBef>
              <a:defRPr/>
            </a:pPr>
            <a:endParaRPr lang="ru-RU" sz="3200" b="1" i="1" dirty="0">
              <a:solidFill>
                <a:srgbClr val="002060"/>
              </a:solidFill>
              <a:latin typeface="Century Schoolbook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572133" y="3551238"/>
            <a:ext cx="2500330" cy="10715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>
                <a:solidFill>
                  <a:srgbClr val="002060"/>
                </a:solidFill>
              </a:rPr>
              <a:t> </a:t>
            </a:r>
            <a:r>
              <a:rPr lang="ru-RU" sz="32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itchFamily="18" charset="0"/>
              </a:rPr>
              <a:t>Франс А.</a:t>
            </a:r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5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5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23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3562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4" name="Group 44"/>
          <p:cNvGrpSpPr>
            <a:grpSpLocks/>
          </p:cNvGrpSpPr>
          <p:nvPr/>
        </p:nvGrpSpPr>
        <p:grpSpPr bwMode="auto">
          <a:xfrm>
            <a:off x="0" y="0"/>
            <a:ext cx="6786563" cy="7072313"/>
            <a:chOff x="192" y="144"/>
            <a:chExt cx="2592" cy="2640"/>
          </a:xfrm>
        </p:grpSpPr>
        <p:sp>
          <p:nvSpPr>
            <p:cNvPr id="8245" name="Line 3"/>
            <p:cNvSpPr>
              <a:spLocks noChangeShapeType="1"/>
            </p:cNvSpPr>
            <p:nvPr/>
          </p:nvSpPr>
          <p:spPr bwMode="auto">
            <a:xfrm>
              <a:off x="192" y="144"/>
              <a:ext cx="0" cy="264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46" name="Line 5"/>
            <p:cNvSpPr>
              <a:spLocks noChangeShapeType="1"/>
            </p:cNvSpPr>
            <p:nvPr/>
          </p:nvSpPr>
          <p:spPr bwMode="auto">
            <a:xfrm>
              <a:off x="448" y="144"/>
              <a:ext cx="0" cy="264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47" name="Line 6"/>
            <p:cNvSpPr>
              <a:spLocks noChangeShapeType="1"/>
            </p:cNvSpPr>
            <p:nvPr/>
          </p:nvSpPr>
          <p:spPr bwMode="auto">
            <a:xfrm>
              <a:off x="704" y="144"/>
              <a:ext cx="0" cy="264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48" name="Line 7"/>
            <p:cNvSpPr>
              <a:spLocks noChangeShapeType="1"/>
            </p:cNvSpPr>
            <p:nvPr/>
          </p:nvSpPr>
          <p:spPr bwMode="auto">
            <a:xfrm>
              <a:off x="960" y="144"/>
              <a:ext cx="0" cy="264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49" name="Line 8"/>
            <p:cNvSpPr>
              <a:spLocks noChangeShapeType="1"/>
            </p:cNvSpPr>
            <p:nvPr/>
          </p:nvSpPr>
          <p:spPr bwMode="auto">
            <a:xfrm>
              <a:off x="1216" y="144"/>
              <a:ext cx="0" cy="264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50" name="Line 9"/>
            <p:cNvSpPr>
              <a:spLocks noChangeShapeType="1"/>
            </p:cNvSpPr>
            <p:nvPr/>
          </p:nvSpPr>
          <p:spPr bwMode="auto">
            <a:xfrm>
              <a:off x="1472" y="144"/>
              <a:ext cx="0" cy="264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51" name="Line 10"/>
            <p:cNvSpPr>
              <a:spLocks noChangeShapeType="1"/>
            </p:cNvSpPr>
            <p:nvPr/>
          </p:nvSpPr>
          <p:spPr bwMode="auto">
            <a:xfrm>
              <a:off x="1728" y="144"/>
              <a:ext cx="0" cy="264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52" name="Line 11"/>
            <p:cNvSpPr>
              <a:spLocks noChangeShapeType="1"/>
            </p:cNvSpPr>
            <p:nvPr/>
          </p:nvSpPr>
          <p:spPr bwMode="auto">
            <a:xfrm>
              <a:off x="1984" y="144"/>
              <a:ext cx="0" cy="264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53" name="Line 12"/>
            <p:cNvSpPr>
              <a:spLocks noChangeShapeType="1"/>
            </p:cNvSpPr>
            <p:nvPr/>
          </p:nvSpPr>
          <p:spPr bwMode="auto">
            <a:xfrm>
              <a:off x="2240" y="144"/>
              <a:ext cx="0" cy="264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54" name="Line 13"/>
            <p:cNvSpPr>
              <a:spLocks noChangeShapeType="1"/>
            </p:cNvSpPr>
            <p:nvPr/>
          </p:nvSpPr>
          <p:spPr bwMode="auto">
            <a:xfrm>
              <a:off x="2496" y="144"/>
              <a:ext cx="0" cy="264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55" name="Line 14"/>
            <p:cNvSpPr>
              <a:spLocks noChangeShapeType="1"/>
            </p:cNvSpPr>
            <p:nvPr/>
          </p:nvSpPr>
          <p:spPr bwMode="auto">
            <a:xfrm>
              <a:off x="2752" y="144"/>
              <a:ext cx="0" cy="264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56" name="Line 26"/>
            <p:cNvSpPr>
              <a:spLocks noChangeShapeType="1"/>
            </p:cNvSpPr>
            <p:nvPr/>
          </p:nvSpPr>
          <p:spPr bwMode="auto">
            <a:xfrm>
              <a:off x="192" y="144"/>
              <a:ext cx="2592" cy="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57" name="Line 28"/>
            <p:cNvSpPr>
              <a:spLocks noChangeShapeType="1"/>
            </p:cNvSpPr>
            <p:nvPr/>
          </p:nvSpPr>
          <p:spPr bwMode="auto">
            <a:xfrm>
              <a:off x="192" y="381"/>
              <a:ext cx="2592" cy="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58" name="Line 29"/>
            <p:cNvSpPr>
              <a:spLocks noChangeShapeType="1"/>
            </p:cNvSpPr>
            <p:nvPr/>
          </p:nvSpPr>
          <p:spPr bwMode="auto">
            <a:xfrm>
              <a:off x="192" y="618"/>
              <a:ext cx="2592" cy="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59" name="Line 30"/>
            <p:cNvSpPr>
              <a:spLocks noChangeShapeType="1"/>
            </p:cNvSpPr>
            <p:nvPr/>
          </p:nvSpPr>
          <p:spPr bwMode="auto">
            <a:xfrm>
              <a:off x="192" y="856"/>
              <a:ext cx="2592" cy="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60" name="Line 31"/>
            <p:cNvSpPr>
              <a:spLocks noChangeShapeType="1"/>
            </p:cNvSpPr>
            <p:nvPr/>
          </p:nvSpPr>
          <p:spPr bwMode="auto">
            <a:xfrm>
              <a:off x="192" y="1093"/>
              <a:ext cx="2592" cy="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61" name="Line 32"/>
            <p:cNvSpPr>
              <a:spLocks noChangeShapeType="1"/>
            </p:cNvSpPr>
            <p:nvPr/>
          </p:nvSpPr>
          <p:spPr bwMode="auto">
            <a:xfrm>
              <a:off x="192" y="1330"/>
              <a:ext cx="2592" cy="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62" name="Line 33"/>
            <p:cNvSpPr>
              <a:spLocks noChangeShapeType="1"/>
            </p:cNvSpPr>
            <p:nvPr/>
          </p:nvSpPr>
          <p:spPr bwMode="auto">
            <a:xfrm>
              <a:off x="192" y="1567"/>
              <a:ext cx="2592" cy="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63" name="Line 34"/>
            <p:cNvSpPr>
              <a:spLocks noChangeShapeType="1"/>
            </p:cNvSpPr>
            <p:nvPr/>
          </p:nvSpPr>
          <p:spPr bwMode="auto">
            <a:xfrm>
              <a:off x="192" y="1804"/>
              <a:ext cx="2592" cy="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64" name="Line 35"/>
            <p:cNvSpPr>
              <a:spLocks noChangeShapeType="1"/>
            </p:cNvSpPr>
            <p:nvPr/>
          </p:nvSpPr>
          <p:spPr bwMode="auto">
            <a:xfrm>
              <a:off x="192" y="2041"/>
              <a:ext cx="2592" cy="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65" name="Line 36"/>
            <p:cNvSpPr>
              <a:spLocks noChangeShapeType="1"/>
            </p:cNvSpPr>
            <p:nvPr/>
          </p:nvSpPr>
          <p:spPr bwMode="auto">
            <a:xfrm>
              <a:off x="192" y="2279"/>
              <a:ext cx="2592" cy="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66" name="Line 37"/>
            <p:cNvSpPr>
              <a:spLocks noChangeShapeType="1"/>
            </p:cNvSpPr>
            <p:nvPr/>
          </p:nvSpPr>
          <p:spPr bwMode="auto">
            <a:xfrm>
              <a:off x="192" y="2516"/>
              <a:ext cx="2592" cy="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67" name="Line 38"/>
            <p:cNvSpPr>
              <a:spLocks noChangeShapeType="1"/>
            </p:cNvSpPr>
            <p:nvPr/>
          </p:nvSpPr>
          <p:spPr bwMode="auto">
            <a:xfrm>
              <a:off x="192" y="2753"/>
              <a:ext cx="2592" cy="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5363" name="Line 39"/>
          <p:cNvSpPr>
            <a:spLocks noChangeShapeType="1"/>
          </p:cNvSpPr>
          <p:nvPr/>
        </p:nvSpPr>
        <p:spPr bwMode="auto">
          <a:xfrm>
            <a:off x="1343025" y="1928813"/>
            <a:ext cx="0" cy="2159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8196" name="Group 44"/>
          <p:cNvGrpSpPr>
            <a:grpSpLocks/>
          </p:cNvGrpSpPr>
          <p:nvPr/>
        </p:nvGrpSpPr>
        <p:grpSpPr bwMode="auto">
          <a:xfrm>
            <a:off x="6700838" y="-1588"/>
            <a:ext cx="6786562" cy="7072313"/>
            <a:chOff x="192" y="144"/>
            <a:chExt cx="2592" cy="2640"/>
          </a:xfrm>
        </p:grpSpPr>
        <p:sp>
          <p:nvSpPr>
            <p:cNvPr id="8222" name="Line 3"/>
            <p:cNvSpPr>
              <a:spLocks noChangeShapeType="1"/>
            </p:cNvSpPr>
            <p:nvPr/>
          </p:nvSpPr>
          <p:spPr bwMode="auto">
            <a:xfrm>
              <a:off x="192" y="144"/>
              <a:ext cx="0" cy="264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23" name="Line 5"/>
            <p:cNvSpPr>
              <a:spLocks noChangeShapeType="1"/>
            </p:cNvSpPr>
            <p:nvPr/>
          </p:nvSpPr>
          <p:spPr bwMode="auto">
            <a:xfrm>
              <a:off x="448" y="144"/>
              <a:ext cx="0" cy="264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24" name="Line 6"/>
            <p:cNvSpPr>
              <a:spLocks noChangeShapeType="1"/>
            </p:cNvSpPr>
            <p:nvPr/>
          </p:nvSpPr>
          <p:spPr bwMode="auto">
            <a:xfrm>
              <a:off x="704" y="144"/>
              <a:ext cx="0" cy="264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25" name="Line 7"/>
            <p:cNvSpPr>
              <a:spLocks noChangeShapeType="1"/>
            </p:cNvSpPr>
            <p:nvPr/>
          </p:nvSpPr>
          <p:spPr bwMode="auto">
            <a:xfrm>
              <a:off x="960" y="144"/>
              <a:ext cx="0" cy="264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26" name="Line 8"/>
            <p:cNvSpPr>
              <a:spLocks noChangeShapeType="1"/>
            </p:cNvSpPr>
            <p:nvPr/>
          </p:nvSpPr>
          <p:spPr bwMode="auto">
            <a:xfrm>
              <a:off x="1216" y="144"/>
              <a:ext cx="0" cy="264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27" name="Line 9"/>
            <p:cNvSpPr>
              <a:spLocks noChangeShapeType="1"/>
            </p:cNvSpPr>
            <p:nvPr/>
          </p:nvSpPr>
          <p:spPr bwMode="auto">
            <a:xfrm>
              <a:off x="1472" y="144"/>
              <a:ext cx="0" cy="264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28" name="Line 10"/>
            <p:cNvSpPr>
              <a:spLocks noChangeShapeType="1"/>
            </p:cNvSpPr>
            <p:nvPr/>
          </p:nvSpPr>
          <p:spPr bwMode="auto">
            <a:xfrm>
              <a:off x="1728" y="144"/>
              <a:ext cx="0" cy="264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29" name="Line 11"/>
            <p:cNvSpPr>
              <a:spLocks noChangeShapeType="1"/>
            </p:cNvSpPr>
            <p:nvPr/>
          </p:nvSpPr>
          <p:spPr bwMode="auto">
            <a:xfrm>
              <a:off x="1984" y="144"/>
              <a:ext cx="0" cy="264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30" name="Line 12"/>
            <p:cNvSpPr>
              <a:spLocks noChangeShapeType="1"/>
            </p:cNvSpPr>
            <p:nvPr/>
          </p:nvSpPr>
          <p:spPr bwMode="auto">
            <a:xfrm>
              <a:off x="2240" y="144"/>
              <a:ext cx="0" cy="264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31" name="Line 13"/>
            <p:cNvSpPr>
              <a:spLocks noChangeShapeType="1"/>
            </p:cNvSpPr>
            <p:nvPr/>
          </p:nvSpPr>
          <p:spPr bwMode="auto">
            <a:xfrm>
              <a:off x="2496" y="144"/>
              <a:ext cx="0" cy="264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32" name="Line 14"/>
            <p:cNvSpPr>
              <a:spLocks noChangeShapeType="1"/>
            </p:cNvSpPr>
            <p:nvPr/>
          </p:nvSpPr>
          <p:spPr bwMode="auto">
            <a:xfrm>
              <a:off x="2752" y="144"/>
              <a:ext cx="0" cy="264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33" name="Line 26"/>
            <p:cNvSpPr>
              <a:spLocks noChangeShapeType="1"/>
            </p:cNvSpPr>
            <p:nvPr/>
          </p:nvSpPr>
          <p:spPr bwMode="auto">
            <a:xfrm>
              <a:off x="192" y="144"/>
              <a:ext cx="2592" cy="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34" name="Line 28"/>
            <p:cNvSpPr>
              <a:spLocks noChangeShapeType="1"/>
            </p:cNvSpPr>
            <p:nvPr/>
          </p:nvSpPr>
          <p:spPr bwMode="auto">
            <a:xfrm>
              <a:off x="192" y="381"/>
              <a:ext cx="2592" cy="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35" name="Line 29"/>
            <p:cNvSpPr>
              <a:spLocks noChangeShapeType="1"/>
            </p:cNvSpPr>
            <p:nvPr/>
          </p:nvSpPr>
          <p:spPr bwMode="auto">
            <a:xfrm>
              <a:off x="192" y="618"/>
              <a:ext cx="2592" cy="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36" name="Line 30"/>
            <p:cNvSpPr>
              <a:spLocks noChangeShapeType="1"/>
            </p:cNvSpPr>
            <p:nvPr/>
          </p:nvSpPr>
          <p:spPr bwMode="auto">
            <a:xfrm>
              <a:off x="192" y="856"/>
              <a:ext cx="2592" cy="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37" name="Line 31"/>
            <p:cNvSpPr>
              <a:spLocks noChangeShapeType="1"/>
            </p:cNvSpPr>
            <p:nvPr/>
          </p:nvSpPr>
          <p:spPr bwMode="auto">
            <a:xfrm>
              <a:off x="192" y="1093"/>
              <a:ext cx="2592" cy="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38" name="Line 32"/>
            <p:cNvSpPr>
              <a:spLocks noChangeShapeType="1"/>
            </p:cNvSpPr>
            <p:nvPr/>
          </p:nvSpPr>
          <p:spPr bwMode="auto">
            <a:xfrm>
              <a:off x="192" y="1330"/>
              <a:ext cx="2592" cy="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39" name="Line 33"/>
            <p:cNvSpPr>
              <a:spLocks noChangeShapeType="1"/>
            </p:cNvSpPr>
            <p:nvPr/>
          </p:nvSpPr>
          <p:spPr bwMode="auto">
            <a:xfrm>
              <a:off x="192" y="1567"/>
              <a:ext cx="2592" cy="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40" name="Line 34"/>
            <p:cNvSpPr>
              <a:spLocks noChangeShapeType="1"/>
            </p:cNvSpPr>
            <p:nvPr/>
          </p:nvSpPr>
          <p:spPr bwMode="auto">
            <a:xfrm>
              <a:off x="192" y="1804"/>
              <a:ext cx="2592" cy="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41" name="Line 35"/>
            <p:cNvSpPr>
              <a:spLocks noChangeShapeType="1"/>
            </p:cNvSpPr>
            <p:nvPr/>
          </p:nvSpPr>
          <p:spPr bwMode="auto">
            <a:xfrm>
              <a:off x="192" y="2041"/>
              <a:ext cx="2592" cy="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42" name="Line 36"/>
            <p:cNvSpPr>
              <a:spLocks noChangeShapeType="1"/>
            </p:cNvSpPr>
            <p:nvPr/>
          </p:nvSpPr>
          <p:spPr bwMode="auto">
            <a:xfrm>
              <a:off x="192" y="2279"/>
              <a:ext cx="2592" cy="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43" name="Line 37"/>
            <p:cNvSpPr>
              <a:spLocks noChangeShapeType="1"/>
            </p:cNvSpPr>
            <p:nvPr/>
          </p:nvSpPr>
          <p:spPr bwMode="auto">
            <a:xfrm>
              <a:off x="192" y="2516"/>
              <a:ext cx="2592" cy="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44" name="Line 38"/>
            <p:cNvSpPr>
              <a:spLocks noChangeShapeType="1"/>
            </p:cNvSpPr>
            <p:nvPr/>
          </p:nvSpPr>
          <p:spPr bwMode="auto">
            <a:xfrm>
              <a:off x="192" y="2753"/>
              <a:ext cx="2592" cy="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5365" name="Line 6"/>
          <p:cNvSpPr>
            <a:spLocks noChangeShapeType="1"/>
          </p:cNvSpPr>
          <p:nvPr/>
        </p:nvSpPr>
        <p:spPr bwMode="auto">
          <a:xfrm>
            <a:off x="428625" y="1914525"/>
            <a:ext cx="84963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5366" name="Line 14"/>
          <p:cNvSpPr>
            <a:spLocks noChangeShapeType="1"/>
          </p:cNvSpPr>
          <p:nvPr/>
        </p:nvSpPr>
        <p:spPr bwMode="auto">
          <a:xfrm>
            <a:off x="6057900" y="1928813"/>
            <a:ext cx="0" cy="2159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367" name="Line 15"/>
          <p:cNvSpPr>
            <a:spLocks noChangeShapeType="1"/>
          </p:cNvSpPr>
          <p:nvPr/>
        </p:nvSpPr>
        <p:spPr bwMode="auto">
          <a:xfrm>
            <a:off x="5372100" y="1928813"/>
            <a:ext cx="0" cy="2159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9483" name="Text Box 27"/>
          <p:cNvSpPr txBox="1">
            <a:spLocks noChangeArrowheads="1"/>
          </p:cNvSpPr>
          <p:nvPr/>
        </p:nvSpPr>
        <p:spPr bwMode="auto">
          <a:xfrm>
            <a:off x="1214414" y="3157538"/>
            <a:ext cx="6786610" cy="32623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Как называется прямая, изображенная на рисунке?</a:t>
            </a:r>
          </a:p>
          <a:p>
            <a:pPr algn="ctr">
              <a:spcBef>
                <a:spcPct val="50000"/>
              </a:spcBef>
              <a:defRPr/>
            </a:pP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Назовите координаты точек </a:t>
            </a:r>
          </a:p>
          <a:p>
            <a:pPr algn="ctr">
              <a:spcBef>
                <a:spcPct val="50000"/>
              </a:spcBef>
              <a:defRPr/>
            </a:pP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</a:t>
            </a:r>
            <a:r>
              <a:rPr lang="ru-RU" sz="3200" dirty="0">
                <a:solidFill>
                  <a:srgbClr val="66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А,</a:t>
            </a:r>
            <a:r>
              <a:rPr lang="en-US" sz="3200" dirty="0">
                <a:solidFill>
                  <a:srgbClr val="66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dirty="0">
                <a:solidFill>
                  <a:srgbClr val="66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</a:t>
            </a:r>
            <a:r>
              <a:rPr lang="en-US" sz="3200" dirty="0">
                <a:solidFill>
                  <a:srgbClr val="66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ru-RU" sz="3200" dirty="0">
                <a:solidFill>
                  <a:srgbClr val="66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dirty="0">
                <a:solidFill>
                  <a:srgbClr val="66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C, </a:t>
            </a:r>
            <a:r>
              <a:rPr lang="ru-RU" sz="3200" dirty="0">
                <a:solidFill>
                  <a:srgbClr val="66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dirty="0">
                <a:solidFill>
                  <a:srgbClr val="66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D,</a:t>
            </a:r>
            <a:r>
              <a:rPr lang="ru-RU" sz="3200" dirty="0">
                <a:solidFill>
                  <a:srgbClr val="66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О</a:t>
            </a:r>
            <a:r>
              <a:rPr lang="en-US" sz="3200" dirty="0">
                <a:solidFill>
                  <a:srgbClr val="66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3200" dirty="0">
              <a:solidFill>
                <a:srgbClr val="66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50000"/>
              </a:spcBef>
              <a:defRPr/>
            </a:pP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А(4), В(-4), С(5,5), 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(-1,5), О(0)</a:t>
            </a:r>
          </a:p>
        </p:txBody>
      </p:sp>
      <p:sp>
        <p:nvSpPr>
          <p:cNvPr id="15369" name="Line 29"/>
          <p:cNvSpPr>
            <a:spLocks noChangeShapeType="1"/>
          </p:cNvSpPr>
          <p:nvPr/>
        </p:nvSpPr>
        <p:spPr bwMode="auto">
          <a:xfrm>
            <a:off x="6715125" y="1928813"/>
            <a:ext cx="0" cy="2159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370" name="Line 30"/>
          <p:cNvSpPr>
            <a:spLocks noChangeShapeType="1"/>
          </p:cNvSpPr>
          <p:nvPr/>
        </p:nvSpPr>
        <p:spPr bwMode="auto">
          <a:xfrm>
            <a:off x="7358063" y="1928813"/>
            <a:ext cx="0" cy="2159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371" name="Line 31"/>
          <p:cNvSpPr>
            <a:spLocks noChangeShapeType="1"/>
          </p:cNvSpPr>
          <p:nvPr/>
        </p:nvSpPr>
        <p:spPr bwMode="auto">
          <a:xfrm>
            <a:off x="8072438" y="1928813"/>
            <a:ext cx="0" cy="2159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372" name="Line 39"/>
          <p:cNvSpPr>
            <a:spLocks noChangeShapeType="1"/>
          </p:cNvSpPr>
          <p:nvPr/>
        </p:nvSpPr>
        <p:spPr bwMode="auto">
          <a:xfrm>
            <a:off x="671513" y="1928813"/>
            <a:ext cx="0" cy="2159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373" name="Text Box 50"/>
          <p:cNvSpPr txBox="1">
            <a:spLocks noChangeArrowheads="1"/>
          </p:cNvSpPr>
          <p:nvPr/>
        </p:nvSpPr>
        <p:spPr bwMode="auto">
          <a:xfrm>
            <a:off x="7472363" y="1200150"/>
            <a:ext cx="57626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000">
                <a:solidFill>
                  <a:srgbClr val="6600FF"/>
                </a:solidFill>
              </a:rPr>
              <a:t>С</a:t>
            </a:r>
          </a:p>
        </p:txBody>
      </p:sp>
      <p:sp>
        <p:nvSpPr>
          <p:cNvPr id="15374" name="Text Box 51"/>
          <p:cNvSpPr txBox="1">
            <a:spLocks noChangeArrowheads="1"/>
          </p:cNvSpPr>
          <p:nvPr/>
        </p:nvSpPr>
        <p:spPr bwMode="auto">
          <a:xfrm>
            <a:off x="6457950" y="1214438"/>
            <a:ext cx="50323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4000">
                <a:solidFill>
                  <a:srgbClr val="6600FF"/>
                </a:solidFill>
              </a:rPr>
              <a:t>А</a:t>
            </a:r>
          </a:p>
        </p:txBody>
      </p:sp>
      <p:sp>
        <p:nvSpPr>
          <p:cNvPr id="15375" name="Text Box 52"/>
          <p:cNvSpPr txBox="1">
            <a:spLocks noChangeArrowheads="1"/>
          </p:cNvSpPr>
          <p:nvPr/>
        </p:nvSpPr>
        <p:spPr bwMode="auto">
          <a:xfrm>
            <a:off x="3743325" y="1216025"/>
            <a:ext cx="50482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000">
                <a:solidFill>
                  <a:srgbClr val="6600FF"/>
                </a:solidFill>
              </a:rPr>
              <a:t>О</a:t>
            </a:r>
          </a:p>
        </p:txBody>
      </p:sp>
      <p:sp>
        <p:nvSpPr>
          <p:cNvPr id="15376" name="Text Box 53"/>
          <p:cNvSpPr txBox="1">
            <a:spLocks noChangeArrowheads="1"/>
          </p:cNvSpPr>
          <p:nvPr/>
        </p:nvSpPr>
        <p:spPr bwMode="auto">
          <a:xfrm>
            <a:off x="2770188" y="1181100"/>
            <a:ext cx="4318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>
                <a:solidFill>
                  <a:srgbClr val="6600FF"/>
                </a:solidFill>
              </a:rPr>
              <a:t>D</a:t>
            </a:r>
            <a:endParaRPr lang="ru-RU" sz="4000">
              <a:solidFill>
                <a:srgbClr val="6600FF"/>
              </a:solidFill>
            </a:endParaRPr>
          </a:p>
        </p:txBody>
      </p:sp>
      <p:sp>
        <p:nvSpPr>
          <p:cNvPr id="15377" name="Text Box 54"/>
          <p:cNvSpPr txBox="1">
            <a:spLocks noChangeArrowheads="1"/>
          </p:cNvSpPr>
          <p:nvPr/>
        </p:nvSpPr>
        <p:spPr bwMode="auto">
          <a:xfrm>
            <a:off x="1095375" y="1190625"/>
            <a:ext cx="576263" cy="70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000">
                <a:solidFill>
                  <a:srgbClr val="6600FF"/>
                </a:solidFill>
              </a:rPr>
              <a:t>В</a:t>
            </a:r>
          </a:p>
        </p:txBody>
      </p:sp>
      <p:sp>
        <p:nvSpPr>
          <p:cNvPr id="10276" name="Oval 55"/>
          <p:cNvSpPr>
            <a:spLocks noChangeArrowheads="1"/>
          </p:cNvSpPr>
          <p:nvPr/>
        </p:nvSpPr>
        <p:spPr bwMode="auto">
          <a:xfrm flipH="1" flipV="1">
            <a:off x="6629400" y="1828800"/>
            <a:ext cx="171450" cy="171450"/>
          </a:xfrm>
          <a:prstGeom prst="ellipse">
            <a:avLst/>
          </a:prstGeom>
          <a:solidFill>
            <a:srgbClr val="FF0000"/>
          </a:solidFill>
          <a:ln>
            <a:headEnd/>
            <a:tailEnd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endParaRPr lang="ru-RU" sz="3600" dirty="0"/>
          </a:p>
        </p:txBody>
      </p:sp>
      <p:sp>
        <p:nvSpPr>
          <p:cNvPr id="39" name="Oval 55"/>
          <p:cNvSpPr>
            <a:spLocks noChangeArrowheads="1"/>
          </p:cNvSpPr>
          <p:nvPr/>
        </p:nvSpPr>
        <p:spPr bwMode="auto">
          <a:xfrm flipH="1" flipV="1">
            <a:off x="7643813" y="1828800"/>
            <a:ext cx="171450" cy="171450"/>
          </a:xfrm>
          <a:prstGeom prst="ellipse">
            <a:avLst/>
          </a:prstGeom>
          <a:solidFill>
            <a:srgbClr val="FF0000"/>
          </a:solidFill>
          <a:ln>
            <a:headEnd/>
            <a:tailEnd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endParaRPr lang="ru-RU" sz="3600" dirty="0"/>
          </a:p>
        </p:txBody>
      </p:sp>
      <p:sp>
        <p:nvSpPr>
          <p:cNvPr id="40" name="Oval 55"/>
          <p:cNvSpPr>
            <a:spLocks noChangeArrowheads="1"/>
          </p:cNvSpPr>
          <p:nvPr/>
        </p:nvSpPr>
        <p:spPr bwMode="auto">
          <a:xfrm flipH="1" flipV="1">
            <a:off x="2928938" y="1828800"/>
            <a:ext cx="171450" cy="171450"/>
          </a:xfrm>
          <a:prstGeom prst="ellipse">
            <a:avLst/>
          </a:prstGeom>
          <a:solidFill>
            <a:srgbClr val="FF0000"/>
          </a:solidFill>
          <a:ln>
            <a:headEnd/>
            <a:tailEnd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endParaRPr lang="ru-RU" sz="3600" dirty="0"/>
          </a:p>
        </p:txBody>
      </p:sp>
      <p:sp>
        <p:nvSpPr>
          <p:cNvPr id="41" name="Oval 55"/>
          <p:cNvSpPr>
            <a:spLocks noChangeArrowheads="1"/>
          </p:cNvSpPr>
          <p:nvPr/>
        </p:nvSpPr>
        <p:spPr bwMode="auto">
          <a:xfrm flipH="1" flipV="1">
            <a:off x="1257300" y="1814513"/>
            <a:ext cx="171450" cy="171450"/>
          </a:xfrm>
          <a:prstGeom prst="ellipse">
            <a:avLst/>
          </a:prstGeom>
          <a:solidFill>
            <a:srgbClr val="FF0000"/>
          </a:solidFill>
          <a:ln>
            <a:headEnd/>
            <a:tailEnd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endParaRPr lang="ru-RU" sz="3600" dirty="0"/>
          </a:p>
        </p:txBody>
      </p:sp>
      <p:sp>
        <p:nvSpPr>
          <p:cNvPr id="15382" name="Line 39"/>
          <p:cNvSpPr>
            <a:spLocks noChangeShapeType="1"/>
          </p:cNvSpPr>
          <p:nvPr/>
        </p:nvSpPr>
        <p:spPr bwMode="auto">
          <a:xfrm>
            <a:off x="4700588" y="1928813"/>
            <a:ext cx="0" cy="2159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383" name="Line 39"/>
          <p:cNvSpPr>
            <a:spLocks noChangeShapeType="1"/>
          </p:cNvSpPr>
          <p:nvPr/>
        </p:nvSpPr>
        <p:spPr bwMode="auto">
          <a:xfrm>
            <a:off x="4014788" y="1928813"/>
            <a:ext cx="0" cy="2159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384" name="Line 39"/>
          <p:cNvSpPr>
            <a:spLocks noChangeShapeType="1"/>
          </p:cNvSpPr>
          <p:nvPr/>
        </p:nvSpPr>
        <p:spPr bwMode="auto">
          <a:xfrm>
            <a:off x="3371850" y="1928813"/>
            <a:ext cx="0" cy="2159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385" name="Line 39"/>
          <p:cNvSpPr>
            <a:spLocks noChangeShapeType="1"/>
          </p:cNvSpPr>
          <p:nvPr/>
        </p:nvSpPr>
        <p:spPr bwMode="auto">
          <a:xfrm>
            <a:off x="2700338" y="1928813"/>
            <a:ext cx="0" cy="2159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386" name="Line 39"/>
          <p:cNvSpPr>
            <a:spLocks noChangeShapeType="1"/>
          </p:cNvSpPr>
          <p:nvPr/>
        </p:nvSpPr>
        <p:spPr bwMode="auto">
          <a:xfrm>
            <a:off x="2014538" y="1928813"/>
            <a:ext cx="0" cy="2159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387" name="TextBox 145"/>
          <p:cNvSpPr txBox="1">
            <a:spLocks noChangeArrowheads="1"/>
          </p:cNvSpPr>
          <p:nvPr/>
        </p:nvSpPr>
        <p:spPr bwMode="auto">
          <a:xfrm>
            <a:off x="357188" y="2155825"/>
            <a:ext cx="8143875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 </a:t>
            </a:r>
            <a:r>
              <a:rPr lang="ru-RU" sz="2800"/>
              <a:t>-5   -4    -3   -2    -1     0    1     2     3     4     5     6</a:t>
            </a:r>
          </a:p>
        </p:txBody>
      </p:sp>
      <p:sp>
        <p:nvSpPr>
          <p:cNvPr id="147" name="Oval 55"/>
          <p:cNvSpPr>
            <a:spLocks noChangeArrowheads="1"/>
          </p:cNvSpPr>
          <p:nvPr/>
        </p:nvSpPr>
        <p:spPr bwMode="auto">
          <a:xfrm flipH="1" flipV="1">
            <a:off x="3929063" y="1828800"/>
            <a:ext cx="171450" cy="171450"/>
          </a:xfrm>
          <a:prstGeom prst="ellipse">
            <a:avLst/>
          </a:prstGeom>
          <a:solidFill>
            <a:srgbClr val="FF0000"/>
          </a:solidFill>
          <a:ln>
            <a:headEnd/>
            <a:tailEnd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endParaRPr lang="ru-RU" sz="3600" dirty="0"/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5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53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53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153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153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5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15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153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153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153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153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15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153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153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153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153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15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153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153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153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153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15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153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153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153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153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2000"/>
                                        <p:tgtEl>
                                          <p:spTgt spid="15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153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153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0" fill="hold"/>
                                        <p:tgtEl>
                                          <p:spTgt spid="153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153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2000"/>
                                        <p:tgtEl>
                                          <p:spTgt spid="15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2000" fill="hold"/>
                                        <p:tgtEl>
                                          <p:spTgt spid="153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000" fill="hold"/>
                                        <p:tgtEl>
                                          <p:spTgt spid="153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000" fill="hold"/>
                                        <p:tgtEl>
                                          <p:spTgt spid="153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153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2000"/>
                                        <p:tgtEl>
                                          <p:spTgt spid="15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2000" fill="hold"/>
                                        <p:tgtEl>
                                          <p:spTgt spid="153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000" fill="hold"/>
                                        <p:tgtEl>
                                          <p:spTgt spid="153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000" fill="hold"/>
                                        <p:tgtEl>
                                          <p:spTgt spid="153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000" fill="hold"/>
                                        <p:tgtEl>
                                          <p:spTgt spid="153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2000"/>
                                        <p:tgtEl>
                                          <p:spTgt spid="15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2000" fill="hold"/>
                                        <p:tgtEl>
                                          <p:spTgt spid="102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000" fill="hold"/>
                                        <p:tgtEl>
                                          <p:spTgt spid="102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000" fill="hold"/>
                                        <p:tgtEl>
                                          <p:spTgt spid="102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000" fill="hold"/>
                                        <p:tgtEl>
                                          <p:spTgt spid="10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2000"/>
                                        <p:tgtEl>
                                          <p:spTgt spid="10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2000" fill="hold"/>
                                        <p:tgtEl>
                                          <p:spTgt spid="153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2000" fill="hold"/>
                                        <p:tgtEl>
                                          <p:spTgt spid="153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2000" fill="hold"/>
                                        <p:tgtEl>
                                          <p:spTgt spid="153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2000" fill="hold"/>
                                        <p:tgtEl>
                                          <p:spTgt spid="153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2000"/>
                                        <p:tgtEl>
                                          <p:spTgt spid="15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2000" fill="hold"/>
                                        <p:tgtEl>
                                          <p:spTgt spid="153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2000" fill="hold"/>
                                        <p:tgtEl>
                                          <p:spTgt spid="153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2000" fill="hold"/>
                                        <p:tgtEl>
                                          <p:spTgt spid="153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2000" fill="hold"/>
                                        <p:tgtEl>
                                          <p:spTgt spid="153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2000"/>
                                        <p:tgtEl>
                                          <p:spTgt spid="15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2000" fill="hold"/>
                                        <p:tgtEl>
                                          <p:spTgt spid="153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2000" fill="hold"/>
                                        <p:tgtEl>
                                          <p:spTgt spid="153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2000" fill="hold"/>
                                        <p:tgtEl>
                                          <p:spTgt spid="153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2000" fill="hold"/>
                                        <p:tgtEl>
                                          <p:spTgt spid="153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2000"/>
                                        <p:tgtEl>
                                          <p:spTgt spid="15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2000" fill="hold"/>
                                        <p:tgtEl>
                                          <p:spTgt spid="153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2000" fill="hold"/>
                                        <p:tgtEl>
                                          <p:spTgt spid="153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2000" fill="hold"/>
                                        <p:tgtEl>
                                          <p:spTgt spid="153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2000" fill="hold"/>
                                        <p:tgtEl>
                                          <p:spTgt spid="153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2000"/>
                                        <p:tgtEl>
                                          <p:spTgt spid="15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2000" fill="hold"/>
                                        <p:tgtEl>
                                          <p:spTgt spid="153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2000" fill="hold"/>
                                        <p:tgtEl>
                                          <p:spTgt spid="153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2000" fill="hold"/>
                                        <p:tgtEl>
                                          <p:spTgt spid="15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2000" fill="hold"/>
                                        <p:tgtEl>
                                          <p:spTgt spid="15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8" dur="2000"/>
                                        <p:tgtEl>
                                          <p:spTgt spid="15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2000" fill="hold"/>
                                        <p:tgtEl>
                                          <p:spTgt spid="153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2000" fill="hold"/>
                                        <p:tgtEl>
                                          <p:spTgt spid="153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2000" fill="hold"/>
                                        <p:tgtEl>
                                          <p:spTgt spid="15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2000" fill="hold"/>
                                        <p:tgtEl>
                                          <p:spTgt spid="15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5" dur="2000"/>
                                        <p:tgtEl>
                                          <p:spTgt spid="15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2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2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2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2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2" dur="2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1000"/>
                                        <p:tgtEl>
                                          <p:spTgt spid="19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8" dur="1000" fill="hold"/>
                                        <p:tgtEl>
                                          <p:spTgt spid="19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1000" fill="hold"/>
                                        <p:tgtEl>
                                          <p:spTgt spid="19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1000"/>
                                        <p:tgtEl>
                                          <p:spTgt spid="19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5" dur="1000" fill="hold"/>
                                        <p:tgtEl>
                                          <p:spTgt spid="19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000" fill="hold"/>
                                        <p:tgtEl>
                                          <p:spTgt spid="19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7" presetID="42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1000"/>
                                        <p:tgtEl>
                                          <p:spTgt spid="19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0" dur="1000" fill="hold"/>
                                        <p:tgtEl>
                                          <p:spTgt spid="19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 fill="hold"/>
                                        <p:tgtEl>
                                          <p:spTgt spid="19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1000"/>
                                        <p:tgtEl>
                                          <p:spTgt spid="19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7" dur="1000" fill="hold"/>
                                        <p:tgtEl>
                                          <p:spTgt spid="19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000" fill="hold"/>
                                        <p:tgtEl>
                                          <p:spTgt spid="19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animBg="1"/>
      <p:bldP spid="15365" grpId="0" animBg="1"/>
      <p:bldP spid="15366" grpId="0" animBg="1"/>
      <p:bldP spid="15367" grpId="0" animBg="1"/>
      <p:bldP spid="15369" grpId="0" animBg="1"/>
      <p:bldP spid="15370" grpId="0" animBg="1"/>
      <p:bldP spid="15371" grpId="0" animBg="1"/>
      <p:bldP spid="15372" grpId="0" animBg="1"/>
      <p:bldP spid="15373" grpId="0"/>
      <p:bldP spid="15374" grpId="0"/>
      <p:bldP spid="15375" grpId="0"/>
      <p:bldP spid="15376" grpId="0"/>
      <p:bldP spid="15377" grpId="0"/>
      <p:bldP spid="10276" grpId="0" animBg="1"/>
      <p:bldP spid="39" grpId="0" animBg="1"/>
      <p:bldP spid="40" grpId="0" animBg="1"/>
      <p:bldP spid="41" grpId="0" animBg="1"/>
      <p:bldP spid="15382" grpId="0" animBg="1"/>
      <p:bldP spid="15383" grpId="0" animBg="1"/>
      <p:bldP spid="15384" grpId="0" animBg="1"/>
      <p:bldP spid="15385" grpId="0" animBg="1"/>
      <p:bldP spid="15386" grpId="0" animBg="1"/>
      <p:bldP spid="15387" grpId="0"/>
      <p:bldP spid="14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227" name="Group 867"/>
          <p:cNvGraphicFramePr>
            <a:graphicFrameLocks noGrp="1"/>
          </p:cNvGraphicFramePr>
          <p:nvPr/>
        </p:nvGraphicFramePr>
        <p:xfrm>
          <a:off x="571500" y="714375"/>
          <a:ext cx="5214973" cy="5531823"/>
        </p:xfrm>
        <a:graphic>
          <a:graphicData uri="http://schemas.openxmlformats.org/drawingml/2006/table">
            <a:tbl>
              <a:tblPr/>
              <a:tblGrid>
                <a:gridCol w="511500"/>
                <a:gridCol w="513167"/>
                <a:gridCol w="488175"/>
                <a:gridCol w="536493"/>
                <a:gridCol w="513167"/>
                <a:gridCol w="511500"/>
                <a:gridCol w="511501"/>
                <a:gridCol w="571480"/>
                <a:gridCol w="529828"/>
                <a:gridCol w="528162"/>
              </a:tblGrid>
              <a:tr h="5513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5513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5513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5513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5513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5513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5513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5697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5513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5513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1393" name="Line 689"/>
          <p:cNvSpPr>
            <a:spLocks noChangeShapeType="1"/>
          </p:cNvSpPr>
          <p:nvPr/>
        </p:nvSpPr>
        <p:spPr bwMode="auto">
          <a:xfrm flipV="1">
            <a:off x="3143240" y="785794"/>
            <a:ext cx="0" cy="5184775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394" name="Line 690"/>
          <p:cNvSpPr>
            <a:spLocks noChangeShapeType="1"/>
          </p:cNvSpPr>
          <p:nvPr/>
        </p:nvSpPr>
        <p:spPr bwMode="auto">
          <a:xfrm>
            <a:off x="857224" y="3500438"/>
            <a:ext cx="4968875" cy="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9352" name="Text Box 693"/>
          <p:cNvSpPr txBox="1">
            <a:spLocks noChangeArrowheads="1"/>
          </p:cNvSpPr>
          <p:nvPr/>
        </p:nvSpPr>
        <p:spPr bwMode="auto">
          <a:xfrm>
            <a:off x="3502025" y="3573463"/>
            <a:ext cx="2159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1</a:t>
            </a:r>
          </a:p>
        </p:txBody>
      </p:sp>
      <p:sp>
        <p:nvSpPr>
          <p:cNvPr id="9353" name="Text Box 694"/>
          <p:cNvSpPr txBox="1">
            <a:spLocks noChangeArrowheads="1"/>
          </p:cNvSpPr>
          <p:nvPr/>
        </p:nvSpPr>
        <p:spPr bwMode="auto">
          <a:xfrm>
            <a:off x="3992563" y="3573463"/>
            <a:ext cx="2159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2</a:t>
            </a:r>
          </a:p>
        </p:txBody>
      </p:sp>
      <p:sp>
        <p:nvSpPr>
          <p:cNvPr id="9354" name="Text Box 695"/>
          <p:cNvSpPr txBox="1">
            <a:spLocks noChangeArrowheads="1"/>
          </p:cNvSpPr>
          <p:nvPr/>
        </p:nvSpPr>
        <p:spPr bwMode="auto">
          <a:xfrm>
            <a:off x="4586288" y="3573463"/>
            <a:ext cx="2159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3</a:t>
            </a:r>
          </a:p>
        </p:txBody>
      </p:sp>
      <p:sp>
        <p:nvSpPr>
          <p:cNvPr id="9355" name="Text Box 696"/>
          <p:cNvSpPr txBox="1">
            <a:spLocks noChangeArrowheads="1"/>
          </p:cNvSpPr>
          <p:nvPr/>
        </p:nvSpPr>
        <p:spPr bwMode="auto">
          <a:xfrm>
            <a:off x="5086350" y="3573463"/>
            <a:ext cx="3603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4</a:t>
            </a:r>
          </a:p>
        </p:txBody>
      </p:sp>
      <p:sp>
        <p:nvSpPr>
          <p:cNvPr id="9356" name="Text Box 697"/>
          <p:cNvSpPr txBox="1">
            <a:spLocks noChangeArrowheads="1"/>
          </p:cNvSpPr>
          <p:nvPr/>
        </p:nvSpPr>
        <p:spPr bwMode="auto">
          <a:xfrm>
            <a:off x="5500688" y="3429000"/>
            <a:ext cx="45878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/>
              <a:t>х</a:t>
            </a:r>
          </a:p>
        </p:txBody>
      </p:sp>
      <p:sp>
        <p:nvSpPr>
          <p:cNvPr id="9357" name="Text Box 698"/>
          <p:cNvSpPr txBox="1">
            <a:spLocks noChangeArrowheads="1"/>
          </p:cNvSpPr>
          <p:nvPr/>
        </p:nvSpPr>
        <p:spPr bwMode="auto">
          <a:xfrm>
            <a:off x="3160713" y="1084263"/>
            <a:ext cx="2159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4</a:t>
            </a:r>
          </a:p>
        </p:txBody>
      </p:sp>
      <p:sp>
        <p:nvSpPr>
          <p:cNvPr id="9358" name="Text Box 699"/>
          <p:cNvSpPr txBox="1">
            <a:spLocks noChangeArrowheads="1"/>
          </p:cNvSpPr>
          <p:nvPr/>
        </p:nvSpPr>
        <p:spPr bwMode="auto">
          <a:xfrm>
            <a:off x="3167063" y="1643063"/>
            <a:ext cx="2159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3</a:t>
            </a:r>
          </a:p>
        </p:txBody>
      </p:sp>
      <p:sp>
        <p:nvSpPr>
          <p:cNvPr id="9359" name="Text Box 700"/>
          <p:cNvSpPr txBox="1">
            <a:spLocks noChangeArrowheads="1"/>
          </p:cNvSpPr>
          <p:nvPr/>
        </p:nvSpPr>
        <p:spPr bwMode="auto">
          <a:xfrm>
            <a:off x="3173413" y="2168525"/>
            <a:ext cx="2159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2</a:t>
            </a:r>
          </a:p>
        </p:txBody>
      </p:sp>
      <p:sp>
        <p:nvSpPr>
          <p:cNvPr id="9360" name="Text Box 701"/>
          <p:cNvSpPr txBox="1">
            <a:spLocks noChangeArrowheads="1"/>
          </p:cNvSpPr>
          <p:nvPr/>
        </p:nvSpPr>
        <p:spPr bwMode="auto">
          <a:xfrm>
            <a:off x="2419350" y="3571875"/>
            <a:ext cx="5032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-1</a:t>
            </a:r>
          </a:p>
        </p:txBody>
      </p:sp>
      <p:sp>
        <p:nvSpPr>
          <p:cNvPr id="9361" name="Text Box 760"/>
          <p:cNvSpPr txBox="1">
            <a:spLocks noChangeArrowheads="1"/>
          </p:cNvSpPr>
          <p:nvPr/>
        </p:nvSpPr>
        <p:spPr bwMode="auto">
          <a:xfrm>
            <a:off x="1865313" y="3573463"/>
            <a:ext cx="4333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-2</a:t>
            </a:r>
          </a:p>
        </p:txBody>
      </p:sp>
      <p:sp>
        <p:nvSpPr>
          <p:cNvPr id="9362" name="Text Box 761"/>
          <p:cNvSpPr txBox="1">
            <a:spLocks noChangeArrowheads="1"/>
          </p:cNvSpPr>
          <p:nvPr/>
        </p:nvSpPr>
        <p:spPr bwMode="auto">
          <a:xfrm>
            <a:off x="1397000" y="3573463"/>
            <a:ext cx="5762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-3</a:t>
            </a:r>
          </a:p>
        </p:txBody>
      </p:sp>
      <p:sp>
        <p:nvSpPr>
          <p:cNvPr id="9363" name="Text Box 762"/>
          <p:cNvSpPr txBox="1">
            <a:spLocks noChangeArrowheads="1"/>
          </p:cNvSpPr>
          <p:nvPr/>
        </p:nvSpPr>
        <p:spPr bwMode="auto">
          <a:xfrm>
            <a:off x="857250" y="3571875"/>
            <a:ext cx="431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-4</a:t>
            </a:r>
          </a:p>
        </p:txBody>
      </p:sp>
      <p:sp>
        <p:nvSpPr>
          <p:cNvPr id="9364" name="Text Box 763"/>
          <p:cNvSpPr txBox="1">
            <a:spLocks noChangeArrowheads="1"/>
          </p:cNvSpPr>
          <p:nvPr/>
        </p:nvSpPr>
        <p:spPr bwMode="auto">
          <a:xfrm>
            <a:off x="3187700" y="2714625"/>
            <a:ext cx="3603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1</a:t>
            </a:r>
          </a:p>
        </p:txBody>
      </p:sp>
      <p:sp>
        <p:nvSpPr>
          <p:cNvPr id="2" name="Line 764"/>
          <p:cNvSpPr>
            <a:spLocks noChangeShapeType="1"/>
          </p:cNvSpPr>
          <p:nvPr/>
        </p:nvSpPr>
        <p:spPr bwMode="auto">
          <a:xfrm>
            <a:off x="3071802" y="2928934"/>
            <a:ext cx="144463" cy="0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Line 766"/>
          <p:cNvSpPr>
            <a:spLocks noChangeShapeType="1"/>
          </p:cNvSpPr>
          <p:nvPr/>
        </p:nvSpPr>
        <p:spPr bwMode="auto">
          <a:xfrm>
            <a:off x="3071802" y="2357430"/>
            <a:ext cx="144462" cy="0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Line 767"/>
          <p:cNvSpPr>
            <a:spLocks noChangeShapeType="1"/>
          </p:cNvSpPr>
          <p:nvPr/>
        </p:nvSpPr>
        <p:spPr bwMode="auto">
          <a:xfrm>
            <a:off x="3071802" y="1785926"/>
            <a:ext cx="144462" cy="0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Line 769"/>
          <p:cNvSpPr>
            <a:spLocks noChangeShapeType="1"/>
          </p:cNvSpPr>
          <p:nvPr/>
        </p:nvSpPr>
        <p:spPr bwMode="auto">
          <a:xfrm>
            <a:off x="2643174" y="3429000"/>
            <a:ext cx="0" cy="144462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412" name="Line 771"/>
          <p:cNvSpPr>
            <a:spLocks noChangeShapeType="1"/>
          </p:cNvSpPr>
          <p:nvPr/>
        </p:nvSpPr>
        <p:spPr bwMode="auto">
          <a:xfrm>
            <a:off x="2071670" y="3429000"/>
            <a:ext cx="0" cy="144462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413" name="Line 783"/>
          <p:cNvSpPr>
            <a:spLocks noChangeShapeType="1"/>
          </p:cNvSpPr>
          <p:nvPr/>
        </p:nvSpPr>
        <p:spPr bwMode="auto">
          <a:xfrm>
            <a:off x="3643306" y="3429000"/>
            <a:ext cx="0" cy="144462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414" name="Line 785"/>
          <p:cNvSpPr>
            <a:spLocks noChangeShapeType="1"/>
          </p:cNvSpPr>
          <p:nvPr/>
        </p:nvSpPr>
        <p:spPr bwMode="auto">
          <a:xfrm>
            <a:off x="3071802" y="1285860"/>
            <a:ext cx="144463" cy="0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415" name="Line 786"/>
          <p:cNvSpPr>
            <a:spLocks noChangeShapeType="1"/>
          </p:cNvSpPr>
          <p:nvPr/>
        </p:nvSpPr>
        <p:spPr bwMode="auto">
          <a:xfrm>
            <a:off x="4143372" y="3429000"/>
            <a:ext cx="0" cy="144462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416" name="Line 788"/>
          <p:cNvSpPr>
            <a:spLocks noChangeShapeType="1"/>
          </p:cNvSpPr>
          <p:nvPr/>
        </p:nvSpPr>
        <p:spPr bwMode="auto">
          <a:xfrm>
            <a:off x="5286380" y="3429000"/>
            <a:ext cx="0" cy="144462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417" name="Line 793"/>
          <p:cNvSpPr>
            <a:spLocks noChangeShapeType="1"/>
          </p:cNvSpPr>
          <p:nvPr/>
        </p:nvSpPr>
        <p:spPr bwMode="auto">
          <a:xfrm>
            <a:off x="1571604" y="3429000"/>
            <a:ext cx="0" cy="144462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418" name="Line 794"/>
          <p:cNvSpPr>
            <a:spLocks noChangeShapeType="1"/>
          </p:cNvSpPr>
          <p:nvPr/>
        </p:nvSpPr>
        <p:spPr bwMode="auto">
          <a:xfrm>
            <a:off x="1071538" y="3429000"/>
            <a:ext cx="0" cy="144462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419" name="Line 795"/>
          <p:cNvSpPr>
            <a:spLocks noChangeShapeType="1"/>
          </p:cNvSpPr>
          <p:nvPr/>
        </p:nvSpPr>
        <p:spPr bwMode="auto">
          <a:xfrm>
            <a:off x="3071802" y="4000504"/>
            <a:ext cx="144463" cy="0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420" name="Line 796"/>
          <p:cNvSpPr>
            <a:spLocks noChangeShapeType="1"/>
          </p:cNvSpPr>
          <p:nvPr/>
        </p:nvSpPr>
        <p:spPr bwMode="auto">
          <a:xfrm>
            <a:off x="3071802" y="4572008"/>
            <a:ext cx="144463" cy="0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421" name="Line 799"/>
          <p:cNvSpPr>
            <a:spLocks noChangeShapeType="1"/>
          </p:cNvSpPr>
          <p:nvPr/>
        </p:nvSpPr>
        <p:spPr bwMode="auto">
          <a:xfrm>
            <a:off x="3071802" y="5143512"/>
            <a:ext cx="144463" cy="0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422" name="Line 800"/>
          <p:cNvSpPr>
            <a:spLocks noChangeShapeType="1"/>
          </p:cNvSpPr>
          <p:nvPr/>
        </p:nvSpPr>
        <p:spPr bwMode="auto">
          <a:xfrm>
            <a:off x="3071802" y="5715016"/>
            <a:ext cx="144463" cy="0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410" name="Text Box 802"/>
          <p:cNvSpPr txBox="1">
            <a:spLocks noChangeArrowheads="1"/>
          </p:cNvSpPr>
          <p:nvPr/>
        </p:nvSpPr>
        <p:spPr bwMode="auto">
          <a:xfrm>
            <a:off x="2714625" y="3857625"/>
            <a:ext cx="5048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-1</a:t>
            </a:r>
          </a:p>
        </p:txBody>
      </p:sp>
      <p:sp>
        <p:nvSpPr>
          <p:cNvPr id="9411" name="Text Box 803"/>
          <p:cNvSpPr txBox="1">
            <a:spLocks noChangeArrowheads="1"/>
          </p:cNvSpPr>
          <p:nvPr/>
        </p:nvSpPr>
        <p:spPr bwMode="auto">
          <a:xfrm flipH="1">
            <a:off x="2706688" y="4403725"/>
            <a:ext cx="5762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-2</a:t>
            </a:r>
          </a:p>
        </p:txBody>
      </p:sp>
      <p:sp>
        <p:nvSpPr>
          <p:cNvPr id="9412" name="Text Box 804"/>
          <p:cNvSpPr txBox="1">
            <a:spLocks noChangeArrowheads="1"/>
          </p:cNvSpPr>
          <p:nvPr/>
        </p:nvSpPr>
        <p:spPr bwMode="auto">
          <a:xfrm>
            <a:off x="2571750" y="5000625"/>
            <a:ext cx="431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-3</a:t>
            </a:r>
          </a:p>
        </p:txBody>
      </p:sp>
      <p:sp>
        <p:nvSpPr>
          <p:cNvPr id="9413" name="Text Box 805"/>
          <p:cNvSpPr txBox="1">
            <a:spLocks noChangeArrowheads="1"/>
          </p:cNvSpPr>
          <p:nvPr/>
        </p:nvSpPr>
        <p:spPr bwMode="auto">
          <a:xfrm>
            <a:off x="2714612" y="5429264"/>
            <a:ext cx="5000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-4</a:t>
            </a:r>
          </a:p>
        </p:txBody>
      </p:sp>
      <p:sp>
        <p:nvSpPr>
          <p:cNvPr id="9414" name="Text Box 806"/>
          <p:cNvSpPr txBox="1">
            <a:spLocks noChangeArrowheads="1"/>
          </p:cNvSpPr>
          <p:nvPr/>
        </p:nvSpPr>
        <p:spPr bwMode="auto">
          <a:xfrm>
            <a:off x="2811463" y="3429000"/>
            <a:ext cx="28733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0</a:t>
            </a:r>
          </a:p>
        </p:txBody>
      </p:sp>
      <p:sp>
        <p:nvSpPr>
          <p:cNvPr id="9415" name="Text Box 807"/>
          <p:cNvSpPr txBox="1">
            <a:spLocks noChangeArrowheads="1"/>
          </p:cNvSpPr>
          <p:nvPr/>
        </p:nvSpPr>
        <p:spPr bwMode="auto">
          <a:xfrm>
            <a:off x="3214688" y="889000"/>
            <a:ext cx="647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/>
              <a:t>Y</a:t>
            </a:r>
            <a:endParaRPr lang="ru-RU" sz="2000" b="1"/>
          </a:p>
        </p:txBody>
      </p:sp>
      <p:sp>
        <p:nvSpPr>
          <p:cNvPr id="16168" name="Text Box 808"/>
          <p:cNvSpPr txBox="1">
            <a:spLocks noChangeArrowheads="1"/>
          </p:cNvSpPr>
          <p:nvPr/>
        </p:nvSpPr>
        <p:spPr bwMode="auto">
          <a:xfrm>
            <a:off x="6215063" y="357188"/>
            <a:ext cx="2701925" cy="32924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>
                <a:solidFill>
                  <a:srgbClr val="CC3300"/>
                </a:solidFill>
              </a:rPr>
              <a:t>О</a:t>
            </a:r>
            <a:r>
              <a:rPr lang="en-US" sz="2000">
                <a:solidFill>
                  <a:srgbClr val="CC3300"/>
                </a:solidFill>
              </a:rPr>
              <a:t>x</a:t>
            </a:r>
            <a:r>
              <a:rPr lang="ru-RU" sz="2000"/>
              <a:t> – </a:t>
            </a:r>
            <a:r>
              <a:rPr lang="ru-RU" sz="2000">
                <a:solidFill>
                  <a:srgbClr val="6600CC"/>
                </a:solidFill>
              </a:rPr>
              <a:t>ось абсцисс</a:t>
            </a:r>
          </a:p>
          <a:p>
            <a:pPr>
              <a:spcBef>
                <a:spcPct val="50000"/>
              </a:spcBef>
            </a:pPr>
            <a:r>
              <a:rPr lang="ru-RU" sz="2000">
                <a:solidFill>
                  <a:srgbClr val="CC3300"/>
                </a:solidFill>
              </a:rPr>
              <a:t>О</a:t>
            </a:r>
            <a:r>
              <a:rPr lang="en-US" sz="2000">
                <a:solidFill>
                  <a:srgbClr val="CC3300"/>
                </a:solidFill>
              </a:rPr>
              <a:t>y</a:t>
            </a:r>
            <a:r>
              <a:rPr lang="en-US" sz="2000"/>
              <a:t> -  </a:t>
            </a:r>
            <a:r>
              <a:rPr lang="ru-RU" sz="2000">
                <a:solidFill>
                  <a:srgbClr val="6600CC"/>
                </a:solidFill>
              </a:rPr>
              <a:t>ось ординат</a:t>
            </a:r>
          </a:p>
          <a:p>
            <a:pPr>
              <a:spcBef>
                <a:spcPct val="50000"/>
              </a:spcBef>
            </a:pPr>
            <a:r>
              <a:rPr lang="ru-RU" sz="2000">
                <a:solidFill>
                  <a:srgbClr val="CC3300"/>
                </a:solidFill>
              </a:rPr>
              <a:t>Точка 0 – начало отсчета</a:t>
            </a:r>
          </a:p>
          <a:p>
            <a:pPr>
              <a:spcBef>
                <a:spcPct val="50000"/>
              </a:spcBef>
            </a:pPr>
            <a:r>
              <a:rPr lang="ru-RU" sz="2000"/>
              <a:t>3 – </a:t>
            </a:r>
            <a:r>
              <a:rPr lang="ru-RU" sz="2000">
                <a:solidFill>
                  <a:srgbClr val="6600CC"/>
                </a:solidFill>
              </a:rPr>
              <a:t>абсцисса точки М</a:t>
            </a:r>
          </a:p>
          <a:p>
            <a:pPr>
              <a:spcBef>
                <a:spcPct val="50000"/>
              </a:spcBef>
            </a:pPr>
            <a:r>
              <a:rPr lang="ru-RU" sz="2000"/>
              <a:t>4 - </a:t>
            </a:r>
            <a:r>
              <a:rPr lang="ru-RU" sz="2000">
                <a:solidFill>
                  <a:srgbClr val="6600CC"/>
                </a:solidFill>
              </a:rPr>
              <a:t>ордината точки М</a:t>
            </a:r>
          </a:p>
          <a:p>
            <a:pPr>
              <a:spcBef>
                <a:spcPct val="50000"/>
              </a:spcBef>
            </a:pPr>
            <a:r>
              <a:rPr lang="ru-RU" sz="2000"/>
              <a:t>          </a:t>
            </a:r>
            <a:r>
              <a:rPr lang="ru-RU" sz="3200"/>
              <a:t>М(3;4)</a:t>
            </a:r>
          </a:p>
        </p:txBody>
      </p:sp>
      <p:sp>
        <p:nvSpPr>
          <p:cNvPr id="16169" name="Text Box 809"/>
          <p:cNvSpPr txBox="1">
            <a:spLocks noChangeArrowheads="1"/>
          </p:cNvSpPr>
          <p:nvPr/>
        </p:nvSpPr>
        <p:spPr bwMode="auto">
          <a:xfrm>
            <a:off x="4786313" y="1196975"/>
            <a:ext cx="3603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М</a:t>
            </a:r>
          </a:p>
        </p:txBody>
      </p:sp>
      <p:sp>
        <p:nvSpPr>
          <p:cNvPr id="16172" name="Oval 812"/>
          <p:cNvSpPr>
            <a:spLocks noChangeArrowheads="1"/>
          </p:cNvSpPr>
          <p:nvPr/>
        </p:nvSpPr>
        <p:spPr bwMode="auto">
          <a:xfrm>
            <a:off x="4643438" y="1214438"/>
            <a:ext cx="142875" cy="144462"/>
          </a:xfrm>
          <a:prstGeom prst="ellipse">
            <a:avLst/>
          </a:prstGeom>
          <a:solidFill>
            <a:srgbClr val="FF0000"/>
          </a:solidFill>
          <a:ln w="571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FF0000"/>
              </a:solidFill>
            </a:endParaRPr>
          </a:p>
        </p:txBody>
      </p:sp>
      <p:sp>
        <p:nvSpPr>
          <p:cNvPr id="45" name="Line 788"/>
          <p:cNvSpPr>
            <a:spLocks noChangeShapeType="1"/>
          </p:cNvSpPr>
          <p:nvPr/>
        </p:nvSpPr>
        <p:spPr bwMode="auto">
          <a:xfrm>
            <a:off x="4714876" y="3429000"/>
            <a:ext cx="0" cy="144463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8" name="Прямоугольник 47"/>
          <p:cNvSpPr/>
          <p:nvPr/>
        </p:nvSpPr>
        <p:spPr>
          <a:xfrm>
            <a:off x="714375" y="5929313"/>
            <a:ext cx="5929313" cy="7143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6171" name="Text Box 811"/>
          <p:cNvSpPr txBox="1">
            <a:spLocks noChangeArrowheads="1"/>
          </p:cNvSpPr>
          <p:nvPr/>
        </p:nvSpPr>
        <p:spPr bwMode="auto">
          <a:xfrm>
            <a:off x="642938" y="5929313"/>
            <a:ext cx="611981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Плоскость, с указанной на ней системой координат, называют </a:t>
            </a:r>
            <a:r>
              <a:rPr lang="ru-RU">
                <a:solidFill>
                  <a:srgbClr val="6600CC"/>
                </a:solidFill>
              </a:rPr>
              <a:t>координатной</a:t>
            </a:r>
            <a:r>
              <a:rPr lang="en-US">
                <a:solidFill>
                  <a:srgbClr val="6600CC"/>
                </a:solidFill>
              </a:rPr>
              <a:t>.</a:t>
            </a:r>
            <a:endParaRPr lang="ru-RU">
              <a:solidFill>
                <a:srgbClr val="6600CC"/>
              </a:solidFill>
            </a:endParaRPr>
          </a:p>
        </p:txBody>
      </p:sp>
      <p:sp>
        <p:nvSpPr>
          <p:cNvPr id="9424" name="TextBox 48"/>
          <p:cNvSpPr txBox="1">
            <a:spLocks noChangeArrowheads="1"/>
          </p:cNvSpPr>
          <p:nvPr/>
        </p:nvSpPr>
        <p:spPr bwMode="auto">
          <a:xfrm>
            <a:off x="4429125" y="1857375"/>
            <a:ext cx="1500188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6600">
                <a:solidFill>
                  <a:srgbClr val="7030A0"/>
                </a:solidFill>
              </a:rPr>
              <a:t>I</a:t>
            </a:r>
            <a:endParaRPr lang="ru-RU" sz="6600">
              <a:solidFill>
                <a:srgbClr val="7030A0"/>
              </a:solidFill>
            </a:endParaRPr>
          </a:p>
        </p:txBody>
      </p:sp>
      <p:sp>
        <p:nvSpPr>
          <p:cNvPr id="9425" name="TextBox 50"/>
          <p:cNvSpPr txBox="1">
            <a:spLocks noChangeArrowheads="1"/>
          </p:cNvSpPr>
          <p:nvPr/>
        </p:nvSpPr>
        <p:spPr bwMode="auto">
          <a:xfrm>
            <a:off x="1785938" y="1928813"/>
            <a:ext cx="85725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6600">
                <a:solidFill>
                  <a:srgbClr val="7030A0"/>
                </a:solidFill>
              </a:rPr>
              <a:t>II</a:t>
            </a:r>
            <a:endParaRPr lang="ru-RU" sz="6600">
              <a:solidFill>
                <a:srgbClr val="7030A0"/>
              </a:solidFill>
            </a:endParaRPr>
          </a:p>
        </p:txBody>
      </p:sp>
      <p:sp>
        <p:nvSpPr>
          <p:cNvPr id="9426" name="TextBox 51"/>
          <p:cNvSpPr txBox="1">
            <a:spLocks noChangeArrowheads="1"/>
          </p:cNvSpPr>
          <p:nvPr/>
        </p:nvSpPr>
        <p:spPr bwMode="auto">
          <a:xfrm>
            <a:off x="1571625" y="4071938"/>
            <a:ext cx="1214438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6600">
                <a:solidFill>
                  <a:srgbClr val="7030A0"/>
                </a:solidFill>
              </a:rPr>
              <a:t>III</a:t>
            </a:r>
            <a:endParaRPr lang="ru-RU" sz="6600">
              <a:solidFill>
                <a:srgbClr val="7030A0"/>
              </a:solidFill>
            </a:endParaRPr>
          </a:p>
        </p:txBody>
      </p:sp>
      <p:sp>
        <p:nvSpPr>
          <p:cNvPr id="9427" name="TextBox 52"/>
          <p:cNvSpPr txBox="1">
            <a:spLocks noChangeArrowheads="1"/>
          </p:cNvSpPr>
          <p:nvPr/>
        </p:nvSpPr>
        <p:spPr bwMode="auto">
          <a:xfrm>
            <a:off x="4000500" y="4286250"/>
            <a:ext cx="1785938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6600">
                <a:solidFill>
                  <a:srgbClr val="7030A0"/>
                </a:solidFill>
              </a:rPr>
              <a:t>IV</a:t>
            </a:r>
            <a:endParaRPr lang="ru-RU" sz="6600">
              <a:solidFill>
                <a:srgbClr val="7030A0"/>
              </a:solidFill>
            </a:endParaRPr>
          </a:p>
        </p:txBody>
      </p:sp>
      <p:pic>
        <p:nvPicPr>
          <p:cNvPr id="16596" name="Picture 207" descr="C:\Users\Дашулька\Desktop\Песенки для мамы\Рисунки\Neznaika2a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86500" y="3786188"/>
            <a:ext cx="2651125" cy="292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2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5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5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5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5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16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0" dur="80"/>
                                        <p:tgtEl>
                                          <p:spTgt spid="161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1" dur="80"/>
                                        <p:tgtEl>
                                          <p:spTgt spid="161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80"/>
                                        <p:tgtEl>
                                          <p:spTgt spid="161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7" dur="80"/>
                                        <p:tgtEl>
                                          <p:spTgt spid="161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8" dur="80"/>
                                        <p:tgtEl>
                                          <p:spTgt spid="161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80"/>
                                        <p:tgtEl>
                                          <p:spTgt spid="161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4" dur="80"/>
                                        <p:tgtEl>
                                          <p:spTgt spid="161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5" dur="80"/>
                                        <p:tgtEl>
                                          <p:spTgt spid="161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80"/>
                                        <p:tgtEl>
                                          <p:spTgt spid="161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6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6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6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3" dur="80"/>
                                        <p:tgtEl>
                                          <p:spTgt spid="161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4" dur="80"/>
                                        <p:tgtEl>
                                          <p:spTgt spid="161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80"/>
                                        <p:tgtEl>
                                          <p:spTgt spid="161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80" dur="80"/>
                                        <p:tgtEl>
                                          <p:spTgt spid="161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1" dur="80"/>
                                        <p:tgtEl>
                                          <p:spTgt spid="161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80"/>
                                        <p:tgtEl>
                                          <p:spTgt spid="161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6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87" dur="80"/>
                                        <p:tgtEl>
                                          <p:spTgt spid="1616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8" dur="80"/>
                                        <p:tgtEl>
                                          <p:spTgt spid="1616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9" dur="80"/>
                                        <p:tgtEl>
                                          <p:spTgt spid="1616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69" grpId="0"/>
      <p:bldP spid="16172" grpId="0" animBg="1"/>
      <p:bldP spid="48" grpId="0" animBg="1"/>
      <p:bldP spid="1617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57224" y="1142984"/>
            <a:ext cx="7358114" cy="47863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1000100" y="1142984"/>
            <a:ext cx="7215238" cy="59093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defRPr/>
            </a:pPr>
            <a:r>
              <a:rPr lang="ru-RU" sz="4000" i="1" dirty="0">
                <a:solidFill>
                  <a:srgbClr val="6600CC"/>
                </a:solidFill>
                <a:latin typeface="Century Schoolbook" pitchFamily="18" charset="0"/>
              </a:rPr>
              <a:t>	</a:t>
            </a:r>
            <a:r>
              <a:rPr lang="ru-RU" sz="4200" i="1" dirty="0">
                <a:solidFill>
                  <a:schemeClr val="tx2"/>
                </a:solidFill>
                <a:latin typeface="Century Schoolbook" pitchFamily="18" charset="0"/>
              </a:rPr>
              <a:t>Числа, с помощью которых указывают, где находится некоторый объект, называют его </a:t>
            </a:r>
            <a:r>
              <a:rPr lang="ru-RU" sz="4200" i="1" u="sng" dirty="0">
                <a:solidFill>
                  <a:schemeClr val="tx2"/>
                </a:solidFill>
                <a:latin typeface="Century Schoolbook" pitchFamily="18" charset="0"/>
              </a:rPr>
              <a:t>координатами.</a:t>
            </a:r>
            <a:endParaRPr lang="ru-RU" sz="4200" i="1" dirty="0">
              <a:solidFill>
                <a:schemeClr val="tx2"/>
              </a:solidFill>
              <a:latin typeface="Century Schoolbook" pitchFamily="18" charset="0"/>
            </a:endParaRPr>
          </a:p>
          <a:p>
            <a:pPr algn="ctr">
              <a:spcBef>
                <a:spcPts val="0"/>
              </a:spcBef>
              <a:defRPr/>
            </a:pPr>
            <a:r>
              <a:rPr lang="ru-RU" sz="4000" i="1" dirty="0">
                <a:solidFill>
                  <a:schemeClr val="tx2"/>
                </a:solidFill>
                <a:latin typeface="Century Schoolbook" pitchFamily="18" charset="0"/>
              </a:rPr>
              <a:t> (</a:t>
            </a:r>
            <a:r>
              <a:rPr lang="ru-RU" sz="3200" i="1" dirty="0">
                <a:solidFill>
                  <a:schemeClr val="tx2"/>
                </a:solidFill>
                <a:latin typeface="Century Schoolbook" pitchFamily="18" charset="0"/>
              </a:rPr>
              <a:t>от латинских слов ко – «совместно» </a:t>
            </a:r>
          </a:p>
          <a:p>
            <a:pPr algn="ctr">
              <a:spcBef>
                <a:spcPts val="0"/>
              </a:spcBef>
              <a:defRPr/>
            </a:pPr>
            <a:r>
              <a:rPr lang="ru-RU" sz="3200" i="1" dirty="0">
                <a:solidFill>
                  <a:schemeClr val="tx2"/>
                </a:solidFill>
                <a:latin typeface="Century Schoolbook" pitchFamily="18" charset="0"/>
              </a:rPr>
              <a:t>           </a:t>
            </a:r>
            <a:r>
              <a:rPr lang="ru-RU" sz="3200" i="1" dirty="0" err="1">
                <a:solidFill>
                  <a:schemeClr val="tx2"/>
                </a:solidFill>
                <a:latin typeface="Century Schoolbook" pitchFamily="18" charset="0"/>
              </a:rPr>
              <a:t>ординатус</a:t>
            </a:r>
            <a:r>
              <a:rPr lang="ru-RU" sz="3200" i="1" dirty="0">
                <a:solidFill>
                  <a:schemeClr val="tx2"/>
                </a:solidFill>
                <a:latin typeface="Century Schoolbook" pitchFamily="18" charset="0"/>
              </a:rPr>
              <a:t> – «определенный»)</a:t>
            </a:r>
          </a:p>
          <a:p>
            <a:pPr>
              <a:spcBef>
                <a:spcPct val="50000"/>
              </a:spcBef>
              <a:defRPr/>
            </a:pPr>
            <a:endParaRPr lang="ru-RU" sz="3200" dirty="0">
              <a:solidFill>
                <a:srgbClr val="6600CC"/>
              </a:solidFill>
            </a:endParaRPr>
          </a:p>
          <a:p>
            <a:pPr>
              <a:spcBef>
                <a:spcPct val="50000"/>
              </a:spcBef>
              <a:defRPr/>
            </a:pPr>
            <a:endParaRPr lang="ru-RU" sz="3200" dirty="0">
              <a:solidFill>
                <a:srgbClr val="6600CC"/>
              </a:solidFill>
            </a:endParaRPr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1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400" decel="5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86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86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86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86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286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86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86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286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86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86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1000"/>
                                        <p:tgtEl>
                                          <p:spTgt spid="286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4214813" y="142875"/>
            <a:ext cx="4786312" cy="478631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85750" y="5072063"/>
            <a:ext cx="8715375" cy="1428750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268" name="AutoShape 10" descr="i?id=2878805&amp;tov=6"/>
          <p:cNvSpPr>
            <a:spLocks noChangeAspect="1" noChangeArrowheads="1"/>
          </p:cNvSpPr>
          <p:nvPr/>
        </p:nvSpPr>
        <p:spPr bwMode="auto">
          <a:xfrm>
            <a:off x="4181475" y="2952750"/>
            <a:ext cx="78105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20491" name="Picture 11" descr="i?id=2878805&amp;tov=6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428604"/>
            <a:ext cx="3530630" cy="442915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20494" name="Text Box 14"/>
          <p:cNvSpPr txBox="1">
            <a:spLocks noChangeArrowheads="1"/>
          </p:cNvSpPr>
          <p:nvPr/>
        </p:nvSpPr>
        <p:spPr bwMode="auto">
          <a:xfrm>
            <a:off x="4357688" y="142875"/>
            <a:ext cx="4932362" cy="547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 i="1">
                <a:solidFill>
                  <a:srgbClr val="002060"/>
                </a:solidFill>
                <a:latin typeface="Century Schoolbook" pitchFamily="18" charset="0"/>
              </a:rPr>
              <a:t>Прямоугольная система координат, состоящая из двух взаимно перпендикулярных осей с общим началом, изобретена в </a:t>
            </a:r>
            <a:r>
              <a:rPr lang="en-US" sz="2800" b="1" i="1">
                <a:solidFill>
                  <a:srgbClr val="002060"/>
                </a:solidFill>
                <a:latin typeface="Century Schoolbook" pitchFamily="18" charset="0"/>
              </a:rPr>
              <a:t>XVI </a:t>
            </a:r>
            <a:r>
              <a:rPr lang="ru-RU" sz="2800" b="1" i="1">
                <a:solidFill>
                  <a:srgbClr val="002060"/>
                </a:solidFill>
                <a:latin typeface="Century Schoolbook" pitchFamily="18" charset="0"/>
              </a:rPr>
              <a:t>в. Знаменитым французским математиком Рене Декартом.</a:t>
            </a:r>
          </a:p>
          <a:p>
            <a:pPr>
              <a:spcBef>
                <a:spcPct val="50000"/>
              </a:spcBef>
            </a:pPr>
            <a:endParaRPr lang="ru-RU" sz="2800">
              <a:solidFill>
                <a:srgbClr val="6600CC"/>
              </a:solidFill>
              <a:latin typeface="Century Schoolbook" pitchFamily="18" charset="0"/>
            </a:endParaRPr>
          </a:p>
        </p:txBody>
      </p:sp>
      <p:sp>
        <p:nvSpPr>
          <p:cNvPr id="20495" name="Text Box 15"/>
          <p:cNvSpPr txBox="1">
            <a:spLocks noChangeArrowheads="1"/>
          </p:cNvSpPr>
          <p:nvPr/>
        </p:nvSpPr>
        <p:spPr bwMode="auto">
          <a:xfrm>
            <a:off x="250825" y="5013325"/>
            <a:ext cx="8713788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sz="2800" b="1" i="1">
                <a:solidFill>
                  <a:srgbClr val="002060"/>
                </a:solidFill>
                <a:latin typeface="Century Schoolbook" pitchFamily="18" charset="0"/>
              </a:rPr>
              <a:t>Декартова система координат дала возможность объединить числовую и геометрическую линию математики.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0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0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6" grpId="0" animBg="1"/>
      <p:bldP spid="20494" grpId="0"/>
      <p:bldP spid="2049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Прямоугольник 54"/>
          <p:cNvSpPr/>
          <p:nvPr/>
        </p:nvSpPr>
        <p:spPr>
          <a:xfrm>
            <a:off x="6143625" y="642938"/>
            <a:ext cx="2500313" cy="38576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34015" name="Group 223"/>
          <p:cNvGraphicFramePr>
            <a:graphicFrameLocks noGrp="1"/>
          </p:cNvGraphicFramePr>
          <p:nvPr/>
        </p:nvGraphicFramePr>
        <p:xfrm>
          <a:off x="827088" y="1109663"/>
          <a:ext cx="4968875" cy="5181600"/>
        </p:xfrm>
        <a:graphic>
          <a:graphicData uri="http://schemas.openxmlformats.org/drawingml/2006/table">
            <a:tbl>
              <a:tblPr/>
              <a:tblGrid>
                <a:gridCol w="487362"/>
                <a:gridCol w="488950"/>
                <a:gridCol w="465138"/>
                <a:gridCol w="511175"/>
                <a:gridCol w="488950"/>
                <a:gridCol w="487362"/>
                <a:gridCol w="487363"/>
                <a:gridCol w="544512"/>
                <a:gridCol w="427042"/>
                <a:gridCol w="581021"/>
              </a:tblGrid>
              <a:tr h="503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46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60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3921" name="Line 129"/>
          <p:cNvSpPr>
            <a:spLocks noChangeShapeType="1"/>
          </p:cNvSpPr>
          <p:nvPr/>
        </p:nvSpPr>
        <p:spPr bwMode="auto">
          <a:xfrm flipV="1">
            <a:off x="3286125" y="1071563"/>
            <a:ext cx="0" cy="51847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3922" name="Line 130"/>
          <p:cNvSpPr>
            <a:spLocks noChangeShapeType="1"/>
          </p:cNvSpPr>
          <p:nvPr/>
        </p:nvSpPr>
        <p:spPr bwMode="auto">
          <a:xfrm>
            <a:off x="827088" y="3714750"/>
            <a:ext cx="49688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8570" name="Text Box 131"/>
          <p:cNvSpPr txBox="1">
            <a:spLocks noChangeArrowheads="1"/>
          </p:cNvSpPr>
          <p:nvPr/>
        </p:nvSpPr>
        <p:spPr bwMode="auto">
          <a:xfrm>
            <a:off x="3597275" y="3773488"/>
            <a:ext cx="2159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1</a:t>
            </a:r>
          </a:p>
        </p:txBody>
      </p:sp>
      <p:sp>
        <p:nvSpPr>
          <p:cNvPr id="18571" name="Text Box 132"/>
          <p:cNvSpPr txBox="1">
            <a:spLocks noChangeArrowheads="1"/>
          </p:cNvSpPr>
          <p:nvPr/>
        </p:nvSpPr>
        <p:spPr bwMode="auto">
          <a:xfrm>
            <a:off x="4089400" y="3773488"/>
            <a:ext cx="2159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2</a:t>
            </a:r>
          </a:p>
        </p:txBody>
      </p:sp>
      <p:sp>
        <p:nvSpPr>
          <p:cNvPr id="18572" name="Text Box 133"/>
          <p:cNvSpPr txBox="1">
            <a:spLocks noChangeArrowheads="1"/>
          </p:cNvSpPr>
          <p:nvPr/>
        </p:nvSpPr>
        <p:spPr bwMode="auto">
          <a:xfrm>
            <a:off x="4629150" y="3784600"/>
            <a:ext cx="2159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3</a:t>
            </a:r>
          </a:p>
        </p:txBody>
      </p:sp>
      <p:sp>
        <p:nvSpPr>
          <p:cNvPr id="18573" name="Text Box 134"/>
          <p:cNvSpPr txBox="1">
            <a:spLocks noChangeArrowheads="1"/>
          </p:cNvSpPr>
          <p:nvPr/>
        </p:nvSpPr>
        <p:spPr bwMode="auto">
          <a:xfrm>
            <a:off x="5121275" y="3795713"/>
            <a:ext cx="3603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4</a:t>
            </a:r>
          </a:p>
        </p:txBody>
      </p:sp>
      <p:sp>
        <p:nvSpPr>
          <p:cNvPr id="18574" name="Text Box 135"/>
          <p:cNvSpPr txBox="1">
            <a:spLocks noChangeArrowheads="1"/>
          </p:cNvSpPr>
          <p:nvPr/>
        </p:nvSpPr>
        <p:spPr bwMode="auto">
          <a:xfrm>
            <a:off x="5508625" y="3573463"/>
            <a:ext cx="5762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/>
              <a:t>х</a:t>
            </a:r>
          </a:p>
        </p:txBody>
      </p:sp>
      <p:sp>
        <p:nvSpPr>
          <p:cNvPr id="18575" name="Text Box 136"/>
          <p:cNvSpPr txBox="1">
            <a:spLocks noChangeArrowheads="1"/>
          </p:cNvSpPr>
          <p:nvPr/>
        </p:nvSpPr>
        <p:spPr bwMode="auto">
          <a:xfrm>
            <a:off x="2916238" y="1268413"/>
            <a:ext cx="2159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4</a:t>
            </a:r>
          </a:p>
        </p:txBody>
      </p:sp>
      <p:sp>
        <p:nvSpPr>
          <p:cNvPr id="18576" name="Text Box 137"/>
          <p:cNvSpPr txBox="1">
            <a:spLocks noChangeArrowheads="1"/>
          </p:cNvSpPr>
          <p:nvPr/>
        </p:nvSpPr>
        <p:spPr bwMode="auto">
          <a:xfrm>
            <a:off x="2916238" y="1844675"/>
            <a:ext cx="2159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3</a:t>
            </a:r>
          </a:p>
        </p:txBody>
      </p:sp>
      <p:sp>
        <p:nvSpPr>
          <p:cNvPr id="18577" name="Text Box 138"/>
          <p:cNvSpPr txBox="1">
            <a:spLocks noChangeArrowheads="1"/>
          </p:cNvSpPr>
          <p:nvPr/>
        </p:nvSpPr>
        <p:spPr bwMode="auto">
          <a:xfrm>
            <a:off x="2916238" y="2349500"/>
            <a:ext cx="2159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2</a:t>
            </a:r>
          </a:p>
        </p:txBody>
      </p:sp>
      <p:sp>
        <p:nvSpPr>
          <p:cNvPr id="18578" name="Text Box 139"/>
          <p:cNvSpPr txBox="1">
            <a:spLocks noChangeArrowheads="1"/>
          </p:cNvSpPr>
          <p:nvPr/>
        </p:nvSpPr>
        <p:spPr bwMode="auto">
          <a:xfrm>
            <a:off x="2532063" y="3784600"/>
            <a:ext cx="50323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-1</a:t>
            </a:r>
          </a:p>
        </p:txBody>
      </p:sp>
      <p:sp>
        <p:nvSpPr>
          <p:cNvPr id="18579" name="Text Box 140"/>
          <p:cNvSpPr txBox="1">
            <a:spLocks noChangeArrowheads="1"/>
          </p:cNvSpPr>
          <p:nvPr/>
        </p:nvSpPr>
        <p:spPr bwMode="auto">
          <a:xfrm>
            <a:off x="2049463" y="3784600"/>
            <a:ext cx="4333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-2</a:t>
            </a:r>
          </a:p>
        </p:txBody>
      </p:sp>
      <p:sp>
        <p:nvSpPr>
          <p:cNvPr id="18580" name="Text Box 141"/>
          <p:cNvSpPr txBox="1">
            <a:spLocks noChangeArrowheads="1"/>
          </p:cNvSpPr>
          <p:nvPr/>
        </p:nvSpPr>
        <p:spPr bwMode="auto">
          <a:xfrm>
            <a:off x="1570038" y="3773488"/>
            <a:ext cx="5762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-3</a:t>
            </a:r>
          </a:p>
        </p:txBody>
      </p:sp>
      <p:sp>
        <p:nvSpPr>
          <p:cNvPr id="18581" name="Text Box 142"/>
          <p:cNvSpPr txBox="1">
            <a:spLocks noChangeArrowheads="1"/>
          </p:cNvSpPr>
          <p:nvPr/>
        </p:nvSpPr>
        <p:spPr bwMode="auto">
          <a:xfrm>
            <a:off x="1089025" y="3773488"/>
            <a:ext cx="431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-4</a:t>
            </a:r>
          </a:p>
        </p:txBody>
      </p:sp>
      <p:sp>
        <p:nvSpPr>
          <p:cNvPr id="18582" name="Text Box 143"/>
          <p:cNvSpPr txBox="1">
            <a:spLocks noChangeArrowheads="1"/>
          </p:cNvSpPr>
          <p:nvPr/>
        </p:nvSpPr>
        <p:spPr bwMode="auto">
          <a:xfrm>
            <a:off x="2916238" y="2852738"/>
            <a:ext cx="3603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1</a:t>
            </a:r>
          </a:p>
        </p:txBody>
      </p:sp>
      <p:sp>
        <p:nvSpPr>
          <p:cNvPr id="18583" name="Line 144"/>
          <p:cNvSpPr>
            <a:spLocks noChangeShapeType="1"/>
          </p:cNvSpPr>
          <p:nvPr/>
        </p:nvSpPr>
        <p:spPr bwMode="auto">
          <a:xfrm>
            <a:off x="3203575" y="3186113"/>
            <a:ext cx="14446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584" name="Line 145"/>
          <p:cNvSpPr>
            <a:spLocks noChangeShapeType="1"/>
          </p:cNvSpPr>
          <p:nvPr/>
        </p:nvSpPr>
        <p:spPr bwMode="auto">
          <a:xfrm>
            <a:off x="3203575" y="2670175"/>
            <a:ext cx="14446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585" name="Line 146"/>
          <p:cNvSpPr>
            <a:spLocks noChangeShapeType="1"/>
          </p:cNvSpPr>
          <p:nvPr/>
        </p:nvSpPr>
        <p:spPr bwMode="auto">
          <a:xfrm>
            <a:off x="3203575" y="2141538"/>
            <a:ext cx="14446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586" name="Line 147"/>
          <p:cNvSpPr>
            <a:spLocks noChangeShapeType="1"/>
          </p:cNvSpPr>
          <p:nvPr/>
        </p:nvSpPr>
        <p:spPr bwMode="auto">
          <a:xfrm>
            <a:off x="2795588" y="3641725"/>
            <a:ext cx="0" cy="1444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587" name="Line 148"/>
          <p:cNvSpPr>
            <a:spLocks noChangeShapeType="1"/>
          </p:cNvSpPr>
          <p:nvPr/>
        </p:nvSpPr>
        <p:spPr bwMode="auto">
          <a:xfrm>
            <a:off x="2279650" y="3641725"/>
            <a:ext cx="0" cy="1444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588" name="Line 149"/>
          <p:cNvSpPr>
            <a:spLocks noChangeShapeType="1"/>
          </p:cNvSpPr>
          <p:nvPr/>
        </p:nvSpPr>
        <p:spPr bwMode="auto">
          <a:xfrm>
            <a:off x="3779838" y="3629025"/>
            <a:ext cx="0" cy="1444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589" name="Line 150"/>
          <p:cNvSpPr>
            <a:spLocks noChangeShapeType="1"/>
          </p:cNvSpPr>
          <p:nvPr/>
        </p:nvSpPr>
        <p:spPr bwMode="auto">
          <a:xfrm>
            <a:off x="3203575" y="1625600"/>
            <a:ext cx="14446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590" name="Line 151"/>
          <p:cNvSpPr>
            <a:spLocks noChangeShapeType="1"/>
          </p:cNvSpPr>
          <p:nvPr/>
        </p:nvSpPr>
        <p:spPr bwMode="auto">
          <a:xfrm>
            <a:off x="4246563" y="3641725"/>
            <a:ext cx="0" cy="1444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591" name="Line 152"/>
          <p:cNvSpPr>
            <a:spLocks noChangeShapeType="1"/>
          </p:cNvSpPr>
          <p:nvPr/>
        </p:nvSpPr>
        <p:spPr bwMode="auto">
          <a:xfrm>
            <a:off x="4799013" y="3652838"/>
            <a:ext cx="0" cy="1444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592" name="Line 153"/>
          <p:cNvSpPr>
            <a:spLocks noChangeShapeType="1"/>
          </p:cNvSpPr>
          <p:nvPr/>
        </p:nvSpPr>
        <p:spPr bwMode="auto">
          <a:xfrm>
            <a:off x="1798638" y="3641725"/>
            <a:ext cx="0" cy="1444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593" name="Line 154"/>
          <p:cNvSpPr>
            <a:spLocks noChangeShapeType="1"/>
          </p:cNvSpPr>
          <p:nvPr/>
        </p:nvSpPr>
        <p:spPr bwMode="auto">
          <a:xfrm>
            <a:off x="1331913" y="3652838"/>
            <a:ext cx="0" cy="1444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594" name="Line 155"/>
          <p:cNvSpPr>
            <a:spLocks noChangeShapeType="1"/>
          </p:cNvSpPr>
          <p:nvPr/>
        </p:nvSpPr>
        <p:spPr bwMode="auto">
          <a:xfrm>
            <a:off x="3203575" y="4217988"/>
            <a:ext cx="14446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595" name="Line 156"/>
          <p:cNvSpPr>
            <a:spLocks noChangeShapeType="1"/>
          </p:cNvSpPr>
          <p:nvPr/>
        </p:nvSpPr>
        <p:spPr bwMode="auto">
          <a:xfrm>
            <a:off x="3203575" y="4733925"/>
            <a:ext cx="14446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596" name="Line 157"/>
          <p:cNvSpPr>
            <a:spLocks noChangeShapeType="1"/>
          </p:cNvSpPr>
          <p:nvPr/>
        </p:nvSpPr>
        <p:spPr bwMode="auto">
          <a:xfrm>
            <a:off x="3203575" y="5248275"/>
            <a:ext cx="14446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597" name="Line 158"/>
          <p:cNvSpPr>
            <a:spLocks noChangeShapeType="1"/>
          </p:cNvSpPr>
          <p:nvPr/>
        </p:nvSpPr>
        <p:spPr bwMode="auto">
          <a:xfrm>
            <a:off x="3203575" y="5778500"/>
            <a:ext cx="14446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598" name="Text Box 159"/>
          <p:cNvSpPr txBox="1">
            <a:spLocks noChangeArrowheads="1"/>
          </p:cNvSpPr>
          <p:nvPr/>
        </p:nvSpPr>
        <p:spPr bwMode="auto">
          <a:xfrm>
            <a:off x="2843213" y="4062413"/>
            <a:ext cx="5048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-1</a:t>
            </a:r>
          </a:p>
        </p:txBody>
      </p:sp>
      <p:sp>
        <p:nvSpPr>
          <p:cNvPr id="18599" name="Text Box 160"/>
          <p:cNvSpPr txBox="1">
            <a:spLocks noChangeArrowheads="1"/>
          </p:cNvSpPr>
          <p:nvPr/>
        </p:nvSpPr>
        <p:spPr bwMode="auto">
          <a:xfrm flipH="1">
            <a:off x="2843213" y="4589463"/>
            <a:ext cx="5762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-2</a:t>
            </a:r>
          </a:p>
        </p:txBody>
      </p:sp>
      <p:sp>
        <p:nvSpPr>
          <p:cNvPr id="18600" name="Text Box 161"/>
          <p:cNvSpPr txBox="1">
            <a:spLocks noChangeArrowheads="1"/>
          </p:cNvSpPr>
          <p:nvPr/>
        </p:nvSpPr>
        <p:spPr bwMode="auto">
          <a:xfrm>
            <a:off x="2854325" y="5105400"/>
            <a:ext cx="431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-3</a:t>
            </a:r>
          </a:p>
        </p:txBody>
      </p:sp>
      <p:sp>
        <p:nvSpPr>
          <p:cNvPr id="18601" name="Text Box 162"/>
          <p:cNvSpPr txBox="1">
            <a:spLocks noChangeArrowheads="1"/>
          </p:cNvSpPr>
          <p:nvPr/>
        </p:nvSpPr>
        <p:spPr bwMode="auto">
          <a:xfrm>
            <a:off x="2854325" y="5621338"/>
            <a:ext cx="431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-4</a:t>
            </a:r>
          </a:p>
        </p:txBody>
      </p:sp>
      <p:sp>
        <p:nvSpPr>
          <p:cNvPr id="18602" name="Text Box 163"/>
          <p:cNvSpPr txBox="1">
            <a:spLocks noChangeArrowheads="1"/>
          </p:cNvSpPr>
          <p:nvPr/>
        </p:nvSpPr>
        <p:spPr bwMode="auto">
          <a:xfrm>
            <a:off x="2927350" y="3725863"/>
            <a:ext cx="2873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0</a:t>
            </a:r>
          </a:p>
        </p:txBody>
      </p:sp>
      <p:sp>
        <p:nvSpPr>
          <p:cNvPr id="18603" name="Text Box 164"/>
          <p:cNvSpPr txBox="1">
            <a:spLocks noChangeArrowheads="1"/>
          </p:cNvSpPr>
          <p:nvPr/>
        </p:nvSpPr>
        <p:spPr bwMode="auto">
          <a:xfrm>
            <a:off x="3238500" y="1027113"/>
            <a:ext cx="647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/>
              <a:t>Y</a:t>
            </a:r>
            <a:endParaRPr lang="ru-RU" sz="2000" b="1"/>
          </a:p>
        </p:txBody>
      </p:sp>
      <p:sp>
        <p:nvSpPr>
          <p:cNvPr id="34016" name="Oval 224"/>
          <p:cNvSpPr>
            <a:spLocks noChangeArrowheads="1"/>
          </p:cNvSpPr>
          <p:nvPr/>
        </p:nvSpPr>
        <p:spPr bwMode="auto">
          <a:xfrm>
            <a:off x="4716463" y="3095625"/>
            <a:ext cx="144462" cy="14446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4017" name="Oval 225"/>
          <p:cNvSpPr>
            <a:spLocks noChangeArrowheads="1"/>
          </p:cNvSpPr>
          <p:nvPr/>
        </p:nvSpPr>
        <p:spPr bwMode="auto">
          <a:xfrm>
            <a:off x="3203575" y="2586038"/>
            <a:ext cx="144463" cy="1444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FF0000"/>
              </a:solidFill>
            </a:endParaRPr>
          </a:p>
        </p:txBody>
      </p:sp>
      <p:sp>
        <p:nvSpPr>
          <p:cNvPr id="34018" name="Oval 226"/>
          <p:cNvSpPr>
            <a:spLocks noChangeArrowheads="1"/>
          </p:cNvSpPr>
          <p:nvPr/>
        </p:nvSpPr>
        <p:spPr bwMode="auto">
          <a:xfrm>
            <a:off x="4175125" y="4649788"/>
            <a:ext cx="144463" cy="1444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4019" name="Oval 227"/>
          <p:cNvSpPr>
            <a:spLocks noChangeArrowheads="1"/>
          </p:cNvSpPr>
          <p:nvPr/>
        </p:nvSpPr>
        <p:spPr bwMode="auto">
          <a:xfrm>
            <a:off x="1258888" y="4649788"/>
            <a:ext cx="144462" cy="1444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4020" name="Oval 228"/>
          <p:cNvSpPr>
            <a:spLocks noChangeArrowheads="1"/>
          </p:cNvSpPr>
          <p:nvPr/>
        </p:nvSpPr>
        <p:spPr bwMode="auto">
          <a:xfrm>
            <a:off x="2195513" y="1530350"/>
            <a:ext cx="144462" cy="14446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FF0000"/>
              </a:solidFill>
            </a:endParaRPr>
          </a:p>
        </p:txBody>
      </p:sp>
      <p:sp>
        <p:nvSpPr>
          <p:cNvPr id="18609" name="Text Box 229"/>
          <p:cNvSpPr txBox="1">
            <a:spLocks noChangeArrowheads="1"/>
          </p:cNvSpPr>
          <p:nvPr/>
        </p:nvSpPr>
        <p:spPr bwMode="auto">
          <a:xfrm>
            <a:off x="4238625" y="4378325"/>
            <a:ext cx="5762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/>
              <a:t>В</a:t>
            </a:r>
          </a:p>
        </p:txBody>
      </p:sp>
      <p:sp>
        <p:nvSpPr>
          <p:cNvPr id="18610" name="Text Box 230"/>
          <p:cNvSpPr txBox="1">
            <a:spLocks noChangeArrowheads="1"/>
          </p:cNvSpPr>
          <p:nvPr/>
        </p:nvSpPr>
        <p:spPr bwMode="auto">
          <a:xfrm>
            <a:off x="4792663" y="2805113"/>
            <a:ext cx="431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/>
              <a:t>А</a:t>
            </a:r>
          </a:p>
        </p:txBody>
      </p:sp>
      <p:sp>
        <p:nvSpPr>
          <p:cNvPr id="18611" name="Text Box 231"/>
          <p:cNvSpPr txBox="1">
            <a:spLocks noChangeArrowheads="1"/>
          </p:cNvSpPr>
          <p:nvPr/>
        </p:nvSpPr>
        <p:spPr bwMode="auto">
          <a:xfrm>
            <a:off x="3262313" y="2298700"/>
            <a:ext cx="5048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/>
              <a:t>Е</a:t>
            </a:r>
          </a:p>
        </p:txBody>
      </p:sp>
      <p:sp>
        <p:nvSpPr>
          <p:cNvPr id="18612" name="Text Box 232"/>
          <p:cNvSpPr txBox="1">
            <a:spLocks noChangeArrowheads="1"/>
          </p:cNvSpPr>
          <p:nvPr/>
        </p:nvSpPr>
        <p:spPr bwMode="auto">
          <a:xfrm>
            <a:off x="2243138" y="1266825"/>
            <a:ext cx="3603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/>
              <a:t>С</a:t>
            </a:r>
          </a:p>
        </p:txBody>
      </p:sp>
      <p:sp>
        <p:nvSpPr>
          <p:cNvPr id="18613" name="Text Box 233"/>
          <p:cNvSpPr txBox="1">
            <a:spLocks noChangeArrowheads="1"/>
          </p:cNvSpPr>
          <p:nvPr/>
        </p:nvSpPr>
        <p:spPr bwMode="auto">
          <a:xfrm>
            <a:off x="1347788" y="4379913"/>
            <a:ext cx="7207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D</a:t>
            </a:r>
            <a:endParaRPr lang="ru-RU" sz="2000"/>
          </a:p>
        </p:txBody>
      </p:sp>
      <p:sp>
        <p:nvSpPr>
          <p:cNvPr id="34026" name="Text Box 234"/>
          <p:cNvSpPr txBox="1">
            <a:spLocks noChangeArrowheads="1"/>
          </p:cNvSpPr>
          <p:nvPr/>
        </p:nvSpPr>
        <p:spPr bwMode="auto">
          <a:xfrm>
            <a:off x="6143625" y="714375"/>
            <a:ext cx="2500313" cy="375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Char char="Ø"/>
              <a:defRPr/>
            </a:pPr>
            <a:r>
              <a:rPr lang="en-US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(3;1)</a:t>
            </a:r>
          </a:p>
          <a:p>
            <a:pPr>
              <a:spcBef>
                <a:spcPct val="50000"/>
              </a:spcBef>
              <a:buFont typeface="Wingdings" pitchFamily="2" charset="2"/>
              <a:buChar char="Ø"/>
              <a:defRPr/>
            </a:pPr>
            <a:r>
              <a:rPr lang="en-US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 (2;</a:t>
            </a:r>
            <a:r>
              <a:rPr lang="ru-RU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en-US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2)</a:t>
            </a:r>
          </a:p>
          <a:p>
            <a:pPr>
              <a:spcBef>
                <a:spcPct val="50000"/>
              </a:spcBef>
              <a:buFont typeface="Wingdings" pitchFamily="2" charset="2"/>
              <a:buChar char="Ø"/>
              <a:defRPr/>
            </a:pPr>
            <a:r>
              <a:rPr lang="en-US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 (-2;4)</a:t>
            </a:r>
          </a:p>
          <a:p>
            <a:pPr>
              <a:spcBef>
                <a:spcPct val="50000"/>
              </a:spcBef>
              <a:buFont typeface="Wingdings" pitchFamily="2" charset="2"/>
              <a:buChar char="Ø"/>
              <a:defRPr/>
            </a:pPr>
            <a:r>
              <a:rPr lang="en-US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 (-4;-2)</a:t>
            </a:r>
          </a:p>
          <a:p>
            <a:pPr>
              <a:spcBef>
                <a:spcPct val="50000"/>
              </a:spcBef>
              <a:buFont typeface="Wingdings" pitchFamily="2" charset="2"/>
              <a:buChar char="Ø"/>
              <a:defRPr/>
            </a:pPr>
            <a:r>
              <a:rPr lang="en-US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 (0;2)</a:t>
            </a:r>
          </a:p>
          <a:p>
            <a:pPr>
              <a:spcBef>
                <a:spcPct val="50000"/>
              </a:spcBef>
              <a:buFont typeface="Wingdings" pitchFamily="2" charset="2"/>
              <a:buChar char="Ø"/>
              <a:defRPr/>
            </a:pPr>
            <a:r>
              <a:rPr lang="en-US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F(-4;0)</a:t>
            </a:r>
            <a:endParaRPr lang="ru-RU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027" name="Oval 235"/>
          <p:cNvSpPr>
            <a:spLocks noChangeArrowheads="1"/>
          </p:cNvSpPr>
          <p:nvPr/>
        </p:nvSpPr>
        <p:spPr bwMode="auto">
          <a:xfrm>
            <a:off x="1258888" y="3640138"/>
            <a:ext cx="144462" cy="1444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8616" name="Text Box 236"/>
          <p:cNvSpPr txBox="1">
            <a:spLocks noChangeArrowheads="1"/>
          </p:cNvSpPr>
          <p:nvPr/>
        </p:nvSpPr>
        <p:spPr bwMode="auto">
          <a:xfrm>
            <a:off x="1316038" y="3336925"/>
            <a:ext cx="4333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F</a:t>
            </a:r>
            <a:endParaRPr lang="ru-RU" b="1"/>
          </a:p>
        </p:txBody>
      </p:sp>
      <p:sp>
        <p:nvSpPr>
          <p:cNvPr id="52" name="TextBox 51"/>
          <p:cNvSpPr txBox="1"/>
          <p:nvPr/>
        </p:nvSpPr>
        <p:spPr>
          <a:xfrm>
            <a:off x="857250" y="142875"/>
            <a:ext cx="7000875" cy="15700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defRPr/>
            </a:pPr>
            <a:r>
              <a:rPr lang="ru-RU" sz="2400" b="1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itchFamily="18" charset="0"/>
              </a:rPr>
              <a:t>Назовите координаты точек </a:t>
            </a:r>
          </a:p>
          <a:p>
            <a:pPr algn="ctr">
              <a:spcBef>
                <a:spcPts val="0"/>
              </a:spcBef>
              <a:defRPr/>
            </a:pPr>
            <a:r>
              <a:rPr lang="ru-RU" sz="2400" b="1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itchFamily="18" charset="0"/>
              </a:rPr>
              <a:t>А, В, С, </a:t>
            </a:r>
            <a:r>
              <a:rPr lang="en-US" sz="2400" b="1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itchFamily="18" charset="0"/>
              </a:rPr>
              <a:t>D</a:t>
            </a:r>
            <a:r>
              <a:rPr lang="ru-RU" sz="2400" b="1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itchFamily="18" charset="0"/>
              </a:rPr>
              <a:t>, Е, </a:t>
            </a:r>
            <a:r>
              <a:rPr lang="en-US" sz="2400" b="1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itchFamily="18" charset="0"/>
              </a:rPr>
              <a:t>F</a:t>
            </a:r>
          </a:p>
          <a:p>
            <a:pPr algn="ctr">
              <a:spcBef>
                <a:spcPct val="50000"/>
              </a:spcBef>
              <a:defRPr/>
            </a:pPr>
            <a:r>
              <a:rPr lang="ru-RU" sz="3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itchFamily="18" charset="0"/>
              </a:rPr>
              <a:t> </a:t>
            </a:r>
            <a:endParaRPr lang="en-US" sz="32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Schoolbook" pitchFamily="18" charset="0"/>
            </a:endParaRPr>
          </a:p>
        </p:txBody>
      </p:sp>
      <p:sp>
        <p:nvSpPr>
          <p:cNvPr id="18618" name="Line 152"/>
          <p:cNvSpPr>
            <a:spLocks noChangeShapeType="1"/>
          </p:cNvSpPr>
          <p:nvPr/>
        </p:nvSpPr>
        <p:spPr bwMode="auto">
          <a:xfrm>
            <a:off x="5303838" y="3663950"/>
            <a:ext cx="0" cy="1444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18619" name="Picture 187" descr="C:\Users\Дашулька\Desktop\Песенки для мамы\Рисунки\schoolboy(57180)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86500" y="4292600"/>
            <a:ext cx="2565400" cy="256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1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4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2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3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2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3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7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8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7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8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7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8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7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8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7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8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7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8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7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8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7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8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7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7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8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7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7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8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8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8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8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8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8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8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8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9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8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9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8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9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18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9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8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0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18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0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8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0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18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0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8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1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18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8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18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8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18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8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18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9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18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9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36" dur="1000"/>
                                        <p:tgtEl>
                                          <p:spTgt spid="18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9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1" dur="1000"/>
                                        <p:tgtEl>
                                          <p:spTgt spid="18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9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6" dur="1000"/>
                                        <p:tgtEl>
                                          <p:spTgt spid="18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9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1" dur="1000"/>
                                        <p:tgtEl>
                                          <p:spTgt spid="18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5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9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6" dur="1000"/>
                                        <p:tgtEl>
                                          <p:spTgt spid="18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5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9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6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1" dur="1000"/>
                                        <p:tgtEl>
                                          <p:spTgt spid="18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9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6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6" dur="1000"/>
                                        <p:tgtEl>
                                          <p:spTgt spid="18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9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7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71" dur="1000"/>
                                        <p:tgtEl>
                                          <p:spTgt spid="18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9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7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76" dur="1000"/>
                                        <p:tgtEl>
                                          <p:spTgt spid="18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0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81" dur="1000"/>
                                        <p:tgtEl>
                                          <p:spTgt spid="18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8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0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86" dur="1000"/>
                                        <p:tgtEl>
                                          <p:spTgt spid="18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8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0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9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1" dur="1000"/>
                                        <p:tgtEl>
                                          <p:spTgt spid="18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0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9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6" dur="1000"/>
                                        <p:tgtEl>
                                          <p:spTgt spid="18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1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01" dur="1000"/>
                                        <p:tgtEl>
                                          <p:spTgt spid="34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1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06" dur="1000"/>
                                        <p:tgtEl>
                                          <p:spTgt spid="340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1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1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1" dur="1000"/>
                                        <p:tgtEl>
                                          <p:spTgt spid="34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1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6" dur="1000"/>
                                        <p:tgtEl>
                                          <p:spTgt spid="34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2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1" dur="1000"/>
                                        <p:tgtEl>
                                          <p:spTgt spid="340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0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6" dur="1000"/>
                                        <p:tgtEl>
                                          <p:spTgt spid="18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7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1" dur="1000"/>
                                        <p:tgtEl>
                                          <p:spTgt spid="18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3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6" dur="1000"/>
                                        <p:tgtEl>
                                          <p:spTgt spid="18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7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3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4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1" dur="1000"/>
                                        <p:tgtEl>
                                          <p:spTgt spid="18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2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4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4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6" dur="1000"/>
                                        <p:tgtEl>
                                          <p:spTgt spid="18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7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4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2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5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51" dur="1000"/>
                                        <p:tgtEl>
                                          <p:spTgt spid="34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2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1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5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56" dur="1000"/>
                                        <p:tgtEl>
                                          <p:spTgt spid="18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7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1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61" dur="1000"/>
                                        <p:tgtEl>
                                          <p:spTgt spid="18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2" fill="hold">
                      <p:stCondLst>
                        <p:cond delay="indefinite"/>
                      </p:stCondLst>
                      <p:childTnLst>
                        <p:par>
                          <p:cTn id="263" fill="hold">
                            <p:stCondLst>
                              <p:cond delay="0"/>
                            </p:stCondLst>
                            <p:childTnLst>
                              <p:par>
                                <p:cTn id="264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6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68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>
                      <p:stCondLst>
                        <p:cond delay="indefinite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7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1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7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5" dur="1000"/>
                                        <p:tgtEl>
                                          <p:spTgt spid="18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6" fill="hold">
                      <p:stCondLst>
                        <p:cond delay="indefinite"/>
                      </p:stCondLst>
                      <p:childTnLst>
                        <p:par>
                          <p:cTn id="277" fill="hold">
                            <p:stCondLst>
                              <p:cond delay="0"/>
                            </p:stCondLst>
                            <p:childTnLst>
                              <p:par>
                                <p:cTn id="278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8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82" dur="1000"/>
                                        <p:tgtEl>
                                          <p:spTgt spid="340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8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89" dur="1000"/>
                                        <p:tgtEl>
                                          <p:spTgt spid="340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0" fill="hold">
                      <p:stCondLst>
                        <p:cond delay="indefinite"/>
                      </p:stCondLst>
                      <p:childTnLst>
                        <p:par>
                          <p:cTn id="291" fill="hold">
                            <p:stCondLst>
                              <p:cond delay="0"/>
                            </p:stCondLst>
                            <p:childTnLst>
                              <p:par>
                                <p:cTn id="292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9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96" dur="1000"/>
                                        <p:tgtEl>
                                          <p:spTgt spid="340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7" fill="hold">
                      <p:stCondLst>
                        <p:cond delay="indefinite"/>
                      </p:stCondLst>
                      <p:childTnLst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0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0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3" dur="1000"/>
                                        <p:tgtEl>
                                          <p:spTgt spid="340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4" fill="hold">
                      <p:stCondLst>
                        <p:cond delay="indefinite"/>
                      </p:stCondLst>
                      <p:childTnLst>
                        <p:par>
                          <p:cTn id="305" fill="hold">
                            <p:stCondLst>
                              <p:cond delay="0"/>
                            </p:stCondLst>
                            <p:childTnLst>
                              <p:par>
                                <p:cTn id="306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0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0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10" dur="1000"/>
                                        <p:tgtEl>
                                          <p:spTgt spid="340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>
                      <p:stCondLst>
                        <p:cond delay="indefinite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17" dur="1000"/>
                                        <p:tgtEl>
                                          <p:spTgt spid="340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33921" grpId="0" animBg="1"/>
      <p:bldP spid="33922" grpId="0" animBg="1"/>
      <p:bldP spid="18570" grpId="0"/>
      <p:bldP spid="18571" grpId="0"/>
      <p:bldP spid="18572" grpId="0"/>
      <p:bldP spid="18573" grpId="0"/>
      <p:bldP spid="18574" grpId="0"/>
      <p:bldP spid="18575" grpId="0"/>
      <p:bldP spid="18576" grpId="0"/>
      <p:bldP spid="18577" grpId="0"/>
      <p:bldP spid="18578" grpId="0"/>
      <p:bldP spid="18579" grpId="0"/>
      <p:bldP spid="18580" grpId="0"/>
      <p:bldP spid="18581" grpId="0"/>
      <p:bldP spid="18582" grpId="0"/>
      <p:bldP spid="18583" grpId="0" animBg="1"/>
      <p:bldP spid="18584" grpId="0" animBg="1"/>
      <p:bldP spid="18585" grpId="0" animBg="1"/>
      <p:bldP spid="18586" grpId="0" animBg="1"/>
      <p:bldP spid="18587" grpId="0" animBg="1"/>
      <p:bldP spid="18588" grpId="0" animBg="1"/>
      <p:bldP spid="18589" grpId="0" animBg="1"/>
      <p:bldP spid="18590" grpId="0" animBg="1"/>
      <p:bldP spid="18591" grpId="0" animBg="1"/>
      <p:bldP spid="18592" grpId="0" animBg="1"/>
      <p:bldP spid="18593" grpId="0" animBg="1"/>
      <p:bldP spid="18594" grpId="0" animBg="1"/>
      <p:bldP spid="18595" grpId="0" animBg="1"/>
      <p:bldP spid="18596" grpId="0" animBg="1"/>
      <p:bldP spid="18597" grpId="0" animBg="1"/>
      <p:bldP spid="18598" grpId="0"/>
      <p:bldP spid="18599" grpId="0"/>
      <p:bldP spid="18600" grpId="0"/>
      <p:bldP spid="18601" grpId="0"/>
      <p:bldP spid="18602" grpId="0"/>
      <p:bldP spid="18603" grpId="0"/>
      <p:bldP spid="34016" grpId="0" animBg="1"/>
      <p:bldP spid="34017" grpId="0" animBg="1"/>
      <p:bldP spid="34018" grpId="0" animBg="1"/>
      <p:bldP spid="34019" grpId="0" animBg="1"/>
      <p:bldP spid="34020" grpId="0" animBg="1"/>
      <p:bldP spid="18609" grpId="0"/>
      <p:bldP spid="18610" grpId="0"/>
      <p:bldP spid="18611" grpId="0"/>
      <p:bldP spid="18612" grpId="0"/>
      <p:bldP spid="18613" grpId="0"/>
      <p:bldP spid="34027" grpId="0" animBg="1"/>
      <p:bldP spid="18616" grpId="0"/>
      <p:bldP spid="52" grpId="0"/>
      <p:bldP spid="1861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42938" y="1785938"/>
            <a:ext cx="7500962" cy="37861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6000" b="1" i="1" u="sng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itchFamily="18" charset="0"/>
              </a:rPr>
              <a:t>Это нужно знать:</a:t>
            </a:r>
          </a:p>
        </p:txBody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1500" y="1857375"/>
            <a:ext cx="6572250" cy="4500563"/>
          </a:xfrm>
        </p:spPr>
        <p:txBody>
          <a:bodyPr/>
          <a:lstStyle/>
          <a:p>
            <a:pPr marL="609600" indent="-609600" algn="ctr" eaLnBrk="1" hangingPunct="1">
              <a:buFontTx/>
              <a:buAutoNum type="arabicPeriod"/>
            </a:pPr>
            <a:r>
              <a:rPr lang="ru-RU" sz="3600" dirty="0" smtClean="0">
                <a:solidFill>
                  <a:srgbClr val="002060"/>
                </a:solidFill>
                <a:latin typeface="Century Schoolbook" pitchFamily="18" charset="0"/>
              </a:rPr>
              <a:t>Если точка лежит на оси ординат, ее абсцисса равна нулю.</a:t>
            </a:r>
          </a:p>
          <a:p>
            <a:pPr marL="609600" indent="-609600" algn="ctr" eaLnBrk="1" hangingPunct="1">
              <a:buFontTx/>
              <a:buNone/>
            </a:pPr>
            <a:r>
              <a:rPr lang="ru-RU" sz="3600" dirty="0" smtClean="0">
                <a:solidFill>
                  <a:srgbClr val="002060"/>
                </a:solidFill>
                <a:latin typeface="Century Schoolbook" pitchFamily="18" charset="0"/>
              </a:rPr>
              <a:t>2. Если точка лежит на оси абсцисс, ее ордината  равна нулю.</a:t>
            </a: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9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 tmFilter="0,0; .5, 1; 1, 1"/>
                                        <p:tgtEl>
                                          <p:spTgt spid="19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94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4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4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94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 tmFilter="0,0; .5, 1; 1, 1"/>
                                        <p:tgtEl>
                                          <p:spTgt spid="194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608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786188" y="2643188"/>
            <a:ext cx="4786312" cy="2786062"/>
          </a:xfrm>
          <a:prstGeom prst="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0180" name="Text Box 4"/>
          <p:cNvSpPr txBox="1">
            <a:spLocks noChangeArrowheads="1"/>
          </p:cNvSpPr>
          <p:nvPr/>
        </p:nvSpPr>
        <p:spPr bwMode="auto">
          <a:xfrm>
            <a:off x="3714750" y="2571750"/>
            <a:ext cx="5143500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32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itchFamily="18" charset="0"/>
              </a:rPr>
              <a:t>  Постройте точки:</a:t>
            </a:r>
            <a:endParaRPr lang="en-US" sz="32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Schoolbook" pitchFamily="18" charset="0"/>
            </a:endParaRPr>
          </a:p>
          <a:p>
            <a:pPr>
              <a:spcBef>
                <a:spcPct val="50000"/>
              </a:spcBef>
              <a:defRPr/>
            </a:pPr>
            <a:r>
              <a:rPr lang="ru-RU" sz="3200" dirty="0">
                <a:solidFill>
                  <a:srgbClr val="6600CC"/>
                </a:solidFill>
              </a:rPr>
              <a:t> А (4;1), В (-1;4), С (3;-2),</a:t>
            </a:r>
            <a:endParaRPr lang="en-US" sz="3200" dirty="0">
              <a:solidFill>
                <a:srgbClr val="6600CC"/>
              </a:solidFill>
            </a:endParaRPr>
          </a:p>
          <a:p>
            <a:pPr>
              <a:spcBef>
                <a:spcPct val="50000"/>
              </a:spcBef>
              <a:defRPr/>
            </a:pPr>
            <a:r>
              <a:rPr lang="ru-RU" sz="3200" dirty="0">
                <a:solidFill>
                  <a:srgbClr val="6600CC"/>
                </a:solidFill>
              </a:rPr>
              <a:t> </a:t>
            </a:r>
            <a:r>
              <a:rPr lang="en-US" sz="3200" dirty="0">
                <a:solidFill>
                  <a:srgbClr val="6600CC"/>
                </a:solidFill>
              </a:rPr>
              <a:t>D </a:t>
            </a:r>
            <a:r>
              <a:rPr lang="ru-RU" sz="3200" dirty="0">
                <a:solidFill>
                  <a:srgbClr val="6600CC"/>
                </a:solidFill>
              </a:rPr>
              <a:t>(-3;-1); К (0;3), </a:t>
            </a:r>
            <a:r>
              <a:rPr lang="en-US" sz="3200" dirty="0">
                <a:solidFill>
                  <a:srgbClr val="6600CC"/>
                </a:solidFill>
              </a:rPr>
              <a:t>N (-2;</a:t>
            </a:r>
            <a:r>
              <a:rPr lang="ru-RU" sz="3200" dirty="0">
                <a:solidFill>
                  <a:srgbClr val="6600CC"/>
                </a:solidFill>
              </a:rPr>
              <a:t>1</a:t>
            </a:r>
            <a:r>
              <a:rPr lang="en-US" sz="3200" dirty="0">
                <a:solidFill>
                  <a:srgbClr val="6600CC"/>
                </a:solidFill>
              </a:rPr>
              <a:t>)</a:t>
            </a:r>
          </a:p>
          <a:p>
            <a:pPr>
              <a:spcBef>
                <a:spcPct val="50000"/>
              </a:spcBef>
              <a:defRPr/>
            </a:pPr>
            <a:r>
              <a:rPr lang="en-US" sz="3200" dirty="0">
                <a:solidFill>
                  <a:srgbClr val="6600CC"/>
                </a:solidFill>
              </a:rPr>
              <a:t>F (-2,5;-4,5), S (0,5;-2,5)</a:t>
            </a:r>
            <a:endParaRPr lang="ru-RU" sz="3200" dirty="0">
              <a:solidFill>
                <a:srgbClr val="6600CC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0063" y="133350"/>
            <a:ext cx="8501062" cy="19383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4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itchFamily="18" charset="0"/>
              </a:rPr>
              <a:t>Начертите в тетради координатные оси, взяв единичный отрезок 1 см. </a:t>
            </a:r>
            <a:endParaRPr lang="en-US" sz="40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Schoolbook" pitchFamily="18" charset="0"/>
            </a:endParaRPr>
          </a:p>
        </p:txBody>
      </p:sp>
      <p:pic>
        <p:nvPicPr>
          <p:cNvPr id="17413" name="Picture 5" descr="C:\Users\Дашулька\Desktop\Песенки для мамы\Рисунки\63922349_shkola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857496"/>
            <a:ext cx="3214710" cy="321471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50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0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0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50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0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50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4" name="Group 223"/>
          <p:cNvGraphicFramePr>
            <a:graphicFrameLocks noGrp="1"/>
          </p:cNvGraphicFramePr>
          <p:nvPr/>
        </p:nvGraphicFramePr>
        <p:xfrm>
          <a:off x="2143125" y="1285875"/>
          <a:ext cx="4968875" cy="5181600"/>
        </p:xfrm>
        <a:graphic>
          <a:graphicData uri="http://schemas.openxmlformats.org/drawingml/2006/table">
            <a:tbl>
              <a:tblPr/>
              <a:tblGrid>
                <a:gridCol w="487362"/>
                <a:gridCol w="488950"/>
                <a:gridCol w="465138"/>
                <a:gridCol w="511175"/>
                <a:gridCol w="488950"/>
                <a:gridCol w="487362"/>
                <a:gridCol w="487363"/>
                <a:gridCol w="544512"/>
                <a:gridCol w="504825"/>
                <a:gridCol w="503238"/>
              </a:tblGrid>
              <a:tr h="503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46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60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8568" name="Line 140"/>
          <p:cNvSpPr>
            <a:spLocks noChangeShapeType="1"/>
          </p:cNvSpPr>
          <p:nvPr/>
        </p:nvSpPr>
        <p:spPr bwMode="auto">
          <a:xfrm flipV="1">
            <a:off x="4572000" y="1285875"/>
            <a:ext cx="0" cy="5184775"/>
          </a:xfrm>
          <a:prstGeom prst="line">
            <a:avLst/>
          </a:prstGeom>
          <a:ln>
            <a:solidFill>
              <a:srgbClr val="C00000"/>
            </a:solidFill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8569" name="Line 141"/>
          <p:cNvSpPr>
            <a:spLocks noChangeShapeType="1"/>
          </p:cNvSpPr>
          <p:nvPr/>
        </p:nvSpPr>
        <p:spPr bwMode="auto">
          <a:xfrm>
            <a:off x="2143125" y="3857625"/>
            <a:ext cx="4968875" cy="0"/>
          </a:xfrm>
          <a:prstGeom prst="line">
            <a:avLst/>
          </a:prstGeom>
          <a:ln>
            <a:solidFill>
              <a:srgbClr val="C00000"/>
            </a:solidFill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3679" name="Text Box 142"/>
          <p:cNvSpPr txBox="1">
            <a:spLocks noChangeArrowheads="1"/>
          </p:cNvSpPr>
          <p:nvPr/>
        </p:nvSpPr>
        <p:spPr bwMode="auto">
          <a:xfrm>
            <a:off x="4932363" y="3903663"/>
            <a:ext cx="2159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1</a:t>
            </a:r>
          </a:p>
        </p:txBody>
      </p:sp>
      <p:sp>
        <p:nvSpPr>
          <p:cNvPr id="23680" name="Text Box 143"/>
          <p:cNvSpPr txBox="1">
            <a:spLocks noChangeArrowheads="1"/>
          </p:cNvSpPr>
          <p:nvPr/>
        </p:nvSpPr>
        <p:spPr bwMode="auto">
          <a:xfrm>
            <a:off x="5429250" y="3902075"/>
            <a:ext cx="2159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2</a:t>
            </a:r>
          </a:p>
        </p:txBody>
      </p:sp>
      <p:sp>
        <p:nvSpPr>
          <p:cNvPr id="23681" name="Text Box 144"/>
          <p:cNvSpPr txBox="1">
            <a:spLocks noChangeArrowheads="1"/>
          </p:cNvSpPr>
          <p:nvPr/>
        </p:nvSpPr>
        <p:spPr bwMode="auto">
          <a:xfrm>
            <a:off x="5916613" y="3914775"/>
            <a:ext cx="2159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3</a:t>
            </a:r>
          </a:p>
        </p:txBody>
      </p:sp>
      <p:sp>
        <p:nvSpPr>
          <p:cNvPr id="23682" name="Text Box 145"/>
          <p:cNvSpPr txBox="1">
            <a:spLocks noChangeArrowheads="1"/>
          </p:cNvSpPr>
          <p:nvPr/>
        </p:nvSpPr>
        <p:spPr bwMode="auto">
          <a:xfrm>
            <a:off x="6429375" y="3914775"/>
            <a:ext cx="3603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4</a:t>
            </a:r>
          </a:p>
        </p:txBody>
      </p:sp>
      <p:sp>
        <p:nvSpPr>
          <p:cNvPr id="23683" name="Text Box 146"/>
          <p:cNvSpPr txBox="1">
            <a:spLocks noChangeArrowheads="1"/>
          </p:cNvSpPr>
          <p:nvPr/>
        </p:nvSpPr>
        <p:spPr bwMode="auto">
          <a:xfrm>
            <a:off x="6816725" y="3784600"/>
            <a:ext cx="5762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/>
              <a:t>х</a:t>
            </a:r>
          </a:p>
        </p:txBody>
      </p:sp>
      <p:sp>
        <p:nvSpPr>
          <p:cNvPr id="23684" name="Text Box 147"/>
          <p:cNvSpPr txBox="1">
            <a:spLocks noChangeArrowheads="1"/>
          </p:cNvSpPr>
          <p:nvPr/>
        </p:nvSpPr>
        <p:spPr bwMode="auto">
          <a:xfrm>
            <a:off x="4616450" y="1657350"/>
            <a:ext cx="2159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4</a:t>
            </a:r>
          </a:p>
        </p:txBody>
      </p:sp>
      <p:sp>
        <p:nvSpPr>
          <p:cNvPr id="23685" name="Text Box 148"/>
          <p:cNvSpPr txBox="1">
            <a:spLocks noChangeArrowheads="1"/>
          </p:cNvSpPr>
          <p:nvPr/>
        </p:nvSpPr>
        <p:spPr bwMode="auto">
          <a:xfrm>
            <a:off x="4630738" y="2157413"/>
            <a:ext cx="2159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3</a:t>
            </a:r>
          </a:p>
        </p:txBody>
      </p:sp>
      <p:sp>
        <p:nvSpPr>
          <p:cNvPr id="23686" name="Text Box 149"/>
          <p:cNvSpPr txBox="1">
            <a:spLocks noChangeArrowheads="1"/>
          </p:cNvSpPr>
          <p:nvPr/>
        </p:nvSpPr>
        <p:spPr bwMode="auto">
          <a:xfrm>
            <a:off x="4614863" y="2671763"/>
            <a:ext cx="2159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2</a:t>
            </a:r>
          </a:p>
        </p:txBody>
      </p:sp>
      <p:sp>
        <p:nvSpPr>
          <p:cNvPr id="23687" name="Text Box 150"/>
          <p:cNvSpPr txBox="1">
            <a:spLocks noChangeArrowheads="1"/>
          </p:cNvSpPr>
          <p:nvPr/>
        </p:nvSpPr>
        <p:spPr bwMode="auto">
          <a:xfrm>
            <a:off x="4140200" y="4214813"/>
            <a:ext cx="5032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-1</a:t>
            </a:r>
          </a:p>
        </p:txBody>
      </p:sp>
      <p:sp>
        <p:nvSpPr>
          <p:cNvPr id="23688" name="Text Box 151"/>
          <p:cNvSpPr txBox="1">
            <a:spLocks noChangeArrowheads="1"/>
          </p:cNvSpPr>
          <p:nvPr/>
        </p:nvSpPr>
        <p:spPr bwMode="auto">
          <a:xfrm>
            <a:off x="3386138" y="3911600"/>
            <a:ext cx="4333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-2</a:t>
            </a:r>
          </a:p>
        </p:txBody>
      </p:sp>
      <p:sp>
        <p:nvSpPr>
          <p:cNvPr id="23689" name="Text Box 152"/>
          <p:cNvSpPr txBox="1">
            <a:spLocks noChangeArrowheads="1"/>
          </p:cNvSpPr>
          <p:nvPr/>
        </p:nvSpPr>
        <p:spPr bwMode="auto">
          <a:xfrm>
            <a:off x="2898775" y="3900488"/>
            <a:ext cx="5762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-3</a:t>
            </a:r>
          </a:p>
        </p:txBody>
      </p:sp>
      <p:sp>
        <p:nvSpPr>
          <p:cNvPr id="23690" name="Text Box 153"/>
          <p:cNvSpPr txBox="1">
            <a:spLocks noChangeArrowheads="1"/>
          </p:cNvSpPr>
          <p:nvPr/>
        </p:nvSpPr>
        <p:spPr bwMode="auto">
          <a:xfrm>
            <a:off x="2428875" y="3900488"/>
            <a:ext cx="431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-4</a:t>
            </a:r>
          </a:p>
        </p:txBody>
      </p:sp>
      <p:sp>
        <p:nvSpPr>
          <p:cNvPr id="23691" name="Text Box 154"/>
          <p:cNvSpPr txBox="1">
            <a:spLocks noChangeArrowheads="1"/>
          </p:cNvSpPr>
          <p:nvPr/>
        </p:nvSpPr>
        <p:spPr bwMode="auto">
          <a:xfrm>
            <a:off x="4614863" y="3186113"/>
            <a:ext cx="3603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1</a:t>
            </a:r>
          </a:p>
        </p:txBody>
      </p:sp>
      <p:sp>
        <p:nvSpPr>
          <p:cNvPr id="23692" name="Line 155"/>
          <p:cNvSpPr>
            <a:spLocks noChangeShapeType="1"/>
          </p:cNvSpPr>
          <p:nvPr/>
        </p:nvSpPr>
        <p:spPr bwMode="auto">
          <a:xfrm>
            <a:off x="4498975" y="2828925"/>
            <a:ext cx="14446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3693" name="Line 158"/>
          <p:cNvSpPr>
            <a:spLocks noChangeShapeType="1"/>
          </p:cNvSpPr>
          <p:nvPr/>
        </p:nvSpPr>
        <p:spPr bwMode="auto">
          <a:xfrm>
            <a:off x="6588125" y="3814763"/>
            <a:ext cx="0" cy="1444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3694" name="Line 160"/>
          <p:cNvSpPr>
            <a:spLocks noChangeShapeType="1"/>
          </p:cNvSpPr>
          <p:nvPr/>
        </p:nvSpPr>
        <p:spPr bwMode="auto">
          <a:xfrm>
            <a:off x="5073650" y="3814763"/>
            <a:ext cx="0" cy="1444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3695" name="Line 161"/>
          <p:cNvSpPr>
            <a:spLocks noChangeShapeType="1"/>
          </p:cNvSpPr>
          <p:nvPr/>
        </p:nvSpPr>
        <p:spPr bwMode="auto">
          <a:xfrm>
            <a:off x="4516438" y="2328863"/>
            <a:ext cx="14446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3696" name="Line 162"/>
          <p:cNvSpPr>
            <a:spLocks noChangeShapeType="1"/>
          </p:cNvSpPr>
          <p:nvPr/>
        </p:nvSpPr>
        <p:spPr bwMode="auto">
          <a:xfrm>
            <a:off x="5562600" y="3781425"/>
            <a:ext cx="0" cy="1444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3697" name="Line 163"/>
          <p:cNvSpPr>
            <a:spLocks noChangeShapeType="1"/>
          </p:cNvSpPr>
          <p:nvPr/>
        </p:nvSpPr>
        <p:spPr bwMode="auto">
          <a:xfrm>
            <a:off x="6081713" y="3781425"/>
            <a:ext cx="0" cy="1444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3698" name="Line 164"/>
          <p:cNvSpPr>
            <a:spLocks noChangeShapeType="1"/>
          </p:cNvSpPr>
          <p:nvPr/>
        </p:nvSpPr>
        <p:spPr bwMode="auto">
          <a:xfrm>
            <a:off x="4102100" y="3800475"/>
            <a:ext cx="0" cy="1444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3699" name="Line 165"/>
          <p:cNvSpPr>
            <a:spLocks noChangeShapeType="1"/>
          </p:cNvSpPr>
          <p:nvPr/>
        </p:nvSpPr>
        <p:spPr bwMode="auto">
          <a:xfrm>
            <a:off x="3587750" y="3786188"/>
            <a:ext cx="0" cy="1444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3700" name="Line 166"/>
          <p:cNvSpPr>
            <a:spLocks noChangeShapeType="1"/>
          </p:cNvSpPr>
          <p:nvPr/>
        </p:nvSpPr>
        <p:spPr bwMode="auto">
          <a:xfrm>
            <a:off x="4500563" y="4400550"/>
            <a:ext cx="14446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3701" name="Line 167"/>
          <p:cNvSpPr>
            <a:spLocks noChangeShapeType="1"/>
          </p:cNvSpPr>
          <p:nvPr/>
        </p:nvSpPr>
        <p:spPr bwMode="auto">
          <a:xfrm>
            <a:off x="4516438" y="4929188"/>
            <a:ext cx="14446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3702" name="Line 168"/>
          <p:cNvSpPr>
            <a:spLocks noChangeShapeType="1"/>
          </p:cNvSpPr>
          <p:nvPr/>
        </p:nvSpPr>
        <p:spPr bwMode="auto">
          <a:xfrm>
            <a:off x="4502150" y="5445125"/>
            <a:ext cx="14446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3703" name="Line 169"/>
          <p:cNvSpPr>
            <a:spLocks noChangeShapeType="1"/>
          </p:cNvSpPr>
          <p:nvPr/>
        </p:nvSpPr>
        <p:spPr bwMode="auto">
          <a:xfrm>
            <a:off x="4500563" y="5972175"/>
            <a:ext cx="14446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3704" name="Text Box 170"/>
          <p:cNvSpPr txBox="1">
            <a:spLocks noChangeArrowheads="1"/>
          </p:cNvSpPr>
          <p:nvPr/>
        </p:nvSpPr>
        <p:spPr bwMode="auto">
          <a:xfrm>
            <a:off x="3870325" y="3919538"/>
            <a:ext cx="5048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-1</a:t>
            </a:r>
          </a:p>
        </p:txBody>
      </p:sp>
      <p:sp>
        <p:nvSpPr>
          <p:cNvPr id="23705" name="Text Box 171"/>
          <p:cNvSpPr txBox="1">
            <a:spLocks noChangeArrowheads="1"/>
          </p:cNvSpPr>
          <p:nvPr/>
        </p:nvSpPr>
        <p:spPr bwMode="auto">
          <a:xfrm flipH="1">
            <a:off x="4154488" y="4716463"/>
            <a:ext cx="5762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-2</a:t>
            </a:r>
          </a:p>
        </p:txBody>
      </p:sp>
      <p:sp>
        <p:nvSpPr>
          <p:cNvPr id="23706" name="Text Box 172"/>
          <p:cNvSpPr txBox="1">
            <a:spLocks noChangeArrowheads="1"/>
          </p:cNvSpPr>
          <p:nvPr/>
        </p:nvSpPr>
        <p:spPr bwMode="auto">
          <a:xfrm>
            <a:off x="4171950" y="5272088"/>
            <a:ext cx="431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-3</a:t>
            </a:r>
          </a:p>
        </p:txBody>
      </p:sp>
      <p:sp>
        <p:nvSpPr>
          <p:cNvPr id="23707" name="Text Box 173"/>
          <p:cNvSpPr txBox="1">
            <a:spLocks noChangeArrowheads="1"/>
          </p:cNvSpPr>
          <p:nvPr/>
        </p:nvSpPr>
        <p:spPr bwMode="auto">
          <a:xfrm>
            <a:off x="4156075" y="5757863"/>
            <a:ext cx="431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-4</a:t>
            </a:r>
          </a:p>
        </p:txBody>
      </p:sp>
      <p:sp>
        <p:nvSpPr>
          <p:cNvPr id="23708" name="Text Box 174"/>
          <p:cNvSpPr txBox="1">
            <a:spLocks noChangeArrowheads="1"/>
          </p:cNvSpPr>
          <p:nvPr/>
        </p:nvSpPr>
        <p:spPr bwMode="auto">
          <a:xfrm>
            <a:off x="4214813" y="3873500"/>
            <a:ext cx="2841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0</a:t>
            </a:r>
          </a:p>
        </p:txBody>
      </p:sp>
      <p:sp>
        <p:nvSpPr>
          <p:cNvPr id="23709" name="Text Box 175"/>
          <p:cNvSpPr txBox="1">
            <a:spLocks noChangeArrowheads="1"/>
          </p:cNvSpPr>
          <p:nvPr/>
        </p:nvSpPr>
        <p:spPr bwMode="auto">
          <a:xfrm>
            <a:off x="4572000" y="1249363"/>
            <a:ext cx="647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/>
              <a:t>Y</a:t>
            </a:r>
            <a:endParaRPr lang="ru-RU" sz="2000" b="1"/>
          </a:p>
        </p:txBody>
      </p:sp>
      <p:sp>
        <p:nvSpPr>
          <p:cNvPr id="36018" name="Oval 178"/>
          <p:cNvSpPr>
            <a:spLocks noChangeArrowheads="1"/>
          </p:cNvSpPr>
          <p:nvPr/>
        </p:nvSpPr>
        <p:spPr bwMode="auto">
          <a:xfrm>
            <a:off x="5962650" y="4752975"/>
            <a:ext cx="287338" cy="287338"/>
          </a:xfrm>
          <a:prstGeom prst="ellipse">
            <a:avLst/>
          </a:prstGeom>
          <a:solidFill>
            <a:srgbClr val="C907AD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3711" name="Text Box 184"/>
          <p:cNvSpPr txBox="1">
            <a:spLocks noChangeArrowheads="1"/>
          </p:cNvSpPr>
          <p:nvPr/>
        </p:nvSpPr>
        <p:spPr bwMode="auto">
          <a:xfrm>
            <a:off x="5911850" y="4714875"/>
            <a:ext cx="27781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/>
              <a:t>С</a:t>
            </a:r>
          </a:p>
        </p:txBody>
      </p:sp>
      <p:sp>
        <p:nvSpPr>
          <p:cNvPr id="23712" name="Line 165"/>
          <p:cNvSpPr>
            <a:spLocks noChangeShapeType="1"/>
          </p:cNvSpPr>
          <p:nvPr/>
        </p:nvSpPr>
        <p:spPr bwMode="auto">
          <a:xfrm>
            <a:off x="3106738" y="3797300"/>
            <a:ext cx="0" cy="1444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3713" name="Line 165"/>
          <p:cNvSpPr>
            <a:spLocks noChangeShapeType="1"/>
          </p:cNvSpPr>
          <p:nvPr/>
        </p:nvSpPr>
        <p:spPr bwMode="auto">
          <a:xfrm>
            <a:off x="2643188" y="3797300"/>
            <a:ext cx="0" cy="1444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3714" name="Line 155"/>
          <p:cNvSpPr>
            <a:spLocks noChangeShapeType="1"/>
          </p:cNvSpPr>
          <p:nvPr/>
        </p:nvSpPr>
        <p:spPr bwMode="auto">
          <a:xfrm>
            <a:off x="4502150" y="3359150"/>
            <a:ext cx="14446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6" name="Oval 178"/>
          <p:cNvSpPr>
            <a:spLocks noChangeArrowheads="1"/>
          </p:cNvSpPr>
          <p:nvPr/>
        </p:nvSpPr>
        <p:spPr bwMode="auto">
          <a:xfrm>
            <a:off x="6453188" y="3187700"/>
            <a:ext cx="287337" cy="287338"/>
          </a:xfrm>
          <a:prstGeom prst="ellipse">
            <a:avLst/>
          </a:prstGeom>
          <a:solidFill>
            <a:srgbClr val="C907AD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9" name="TextBox 58"/>
          <p:cNvSpPr txBox="1"/>
          <p:nvPr/>
        </p:nvSpPr>
        <p:spPr>
          <a:xfrm>
            <a:off x="1285875" y="357188"/>
            <a:ext cx="6643688" cy="7381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42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itchFamily="18" charset="0"/>
              </a:rPr>
              <a:t>Проверим себя</a:t>
            </a:r>
          </a:p>
        </p:txBody>
      </p:sp>
      <p:sp>
        <p:nvSpPr>
          <p:cNvPr id="23717" name="Text Box 182"/>
          <p:cNvSpPr txBox="1">
            <a:spLocks noChangeArrowheads="1"/>
          </p:cNvSpPr>
          <p:nvPr/>
        </p:nvSpPr>
        <p:spPr bwMode="auto">
          <a:xfrm>
            <a:off x="6426200" y="3143250"/>
            <a:ext cx="431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/>
              <a:t>А</a:t>
            </a:r>
          </a:p>
        </p:txBody>
      </p:sp>
      <p:sp>
        <p:nvSpPr>
          <p:cNvPr id="67" name="Oval 178"/>
          <p:cNvSpPr>
            <a:spLocks noChangeArrowheads="1"/>
          </p:cNvSpPr>
          <p:nvPr/>
        </p:nvSpPr>
        <p:spPr bwMode="auto">
          <a:xfrm>
            <a:off x="2974975" y="4248150"/>
            <a:ext cx="287338" cy="287338"/>
          </a:xfrm>
          <a:prstGeom prst="ellipse">
            <a:avLst/>
          </a:prstGeom>
          <a:solidFill>
            <a:srgbClr val="C907AD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3719" name="Text Box 185"/>
          <p:cNvSpPr txBox="1">
            <a:spLocks noChangeArrowheads="1"/>
          </p:cNvSpPr>
          <p:nvPr/>
        </p:nvSpPr>
        <p:spPr bwMode="auto">
          <a:xfrm>
            <a:off x="2941638" y="4202113"/>
            <a:ext cx="431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D</a:t>
            </a:r>
            <a:endParaRPr lang="ru-RU" sz="2000"/>
          </a:p>
        </p:txBody>
      </p:sp>
      <p:sp>
        <p:nvSpPr>
          <p:cNvPr id="69" name="Oval 178"/>
          <p:cNvSpPr>
            <a:spLocks noChangeArrowheads="1"/>
          </p:cNvSpPr>
          <p:nvPr/>
        </p:nvSpPr>
        <p:spPr bwMode="auto">
          <a:xfrm>
            <a:off x="4687888" y="5046663"/>
            <a:ext cx="287337" cy="287337"/>
          </a:xfrm>
          <a:prstGeom prst="ellipse">
            <a:avLst/>
          </a:prstGeom>
          <a:solidFill>
            <a:srgbClr val="C907AD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0" name="Oval 178"/>
          <p:cNvSpPr>
            <a:spLocks noChangeArrowheads="1"/>
          </p:cNvSpPr>
          <p:nvPr/>
        </p:nvSpPr>
        <p:spPr bwMode="auto">
          <a:xfrm>
            <a:off x="3214688" y="6070600"/>
            <a:ext cx="287337" cy="287338"/>
          </a:xfrm>
          <a:prstGeom prst="ellipse">
            <a:avLst/>
          </a:prstGeom>
          <a:solidFill>
            <a:srgbClr val="C907AD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3722" name="Text Box 194"/>
          <p:cNvSpPr txBox="1">
            <a:spLocks noChangeArrowheads="1"/>
          </p:cNvSpPr>
          <p:nvPr/>
        </p:nvSpPr>
        <p:spPr bwMode="auto">
          <a:xfrm>
            <a:off x="3186113" y="5988050"/>
            <a:ext cx="43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F</a:t>
            </a:r>
            <a:endParaRPr lang="ru-RU" sz="2400"/>
          </a:p>
        </p:txBody>
      </p:sp>
      <p:sp>
        <p:nvSpPr>
          <p:cNvPr id="23723" name="Text Box 192"/>
          <p:cNvSpPr txBox="1">
            <a:spLocks noChangeArrowheads="1"/>
          </p:cNvSpPr>
          <p:nvPr/>
        </p:nvSpPr>
        <p:spPr bwMode="auto">
          <a:xfrm>
            <a:off x="4643438" y="4959350"/>
            <a:ext cx="35718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S</a:t>
            </a:r>
            <a:endParaRPr lang="ru-RU" sz="2400"/>
          </a:p>
        </p:txBody>
      </p:sp>
      <p:sp>
        <p:nvSpPr>
          <p:cNvPr id="71" name="Oval 178"/>
          <p:cNvSpPr>
            <a:spLocks noChangeArrowheads="1"/>
          </p:cNvSpPr>
          <p:nvPr/>
        </p:nvSpPr>
        <p:spPr bwMode="auto">
          <a:xfrm>
            <a:off x="3454400" y="3189288"/>
            <a:ext cx="287338" cy="287337"/>
          </a:xfrm>
          <a:prstGeom prst="ellipse">
            <a:avLst/>
          </a:prstGeom>
          <a:solidFill>
            <a:srgbClr val="C907AD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2" name="Oval 178"/>
          <p:cNvSpPr>
            <a:spLocks noChangeArrowheads="1"/>
          </p:cNvSpPr>
          <p:nvPr/>
        </p:nvSpPr>
        <p:spPr bwMode="auto">
          <a:xfrm>
            <a:off x="4416425" y="2181225"/>
            <a:ext cx="287338" cy="287338"/>
          </a:xfrm>
          <a:prstGeom prst="ellipse">
            <a:avLst/>
          </a:prstGeom>
          <a:solidFill>
            <a:srgbClr val="C907AD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3" name="Oval 178"/>
          <p:cNvSpPr>
            <a:spLocks noChangeArrowheads="1"/>
          </p:cNvSpPr>
          <p:nvPr/>
        </p:nvSpPr>
        <p:spPr bwMode="auto">
          <a:xfrm>
            <a:off x="3954463" y="1643063"/>
            <a:ext cx="287337" cy="287337"/>
          </a:xfrm>
          <a:prstGeom prst="ellipse">
            <a:avLst/>
          </a:prstGeom>
          <a:solidFill>
            <a:srgbClr val="C907AD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3727" name="Text Box 181"/>
          <p:cNvSpPr txBox="1">
            <a:spLocks noChangeArrowheads="1"/>
          </p:cNvSpPr>
          <p:nvPr/>
        </p:nvSpPr>
        <p:spPr bwMode="auto">
          <a:xfrm>
            <a:off x="3937000" y="1604963"/>
            <a:ext cx="3603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/>
              <a:t>В</a:t>
            </a:r>
          </a:p>
        </p:txBody>
      </p:sp>
      <p:sp>
        <p:nvSpPr>
          <p:cNvPr id="23728" name="Line 155"/>
          <p:cNvSpPr>
            <a:spLocks noChangeShapeType="1"/>
          </p:cNvSpPr>
          <p:nvPr/>
        </p:nvSpPr>
        <p:spPr bwMode="auto">
          <a:xfrm>
            <a:off x="4498975" y="1808163"/>
            <a:ext cx="14446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3729" name="Text Box 188"/>
          <p:cNvSpPr txBox="1">
            <a:spLocks noChangeArrowheads="1"/>
          </p:cNvSpPr>
          <p:nvPr/>
        </p:nvSpPr>
        <p:spPr bwMode="auto">
          <a:xfrm>
            <a:off x="4391025" y="2033588"/>
            <a:ext cx="3587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/>
              <a:t>к</a:t>
            </a:r>
          </a:p>
        </p:txBody>
      </p:sp>
      <p:sp>
        <p:nvSpPr>
          <p:cNvPr id="23730" name="Text Box 190"/>
          <p:cNvSpPr txBox="1">
            <a:spLocks noChangeArrowheads="1"/>
          </p:cNvSpPr>
          <p:nvPr/>
        </p:nvSpPr>
        <p:spPr bwMode="auto">
          <a:xfrm>
            <a:off x="3416300" y="3109913"/>
            <a:ext cx="43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N</a:t>
            </a:r>
            <a:endParaRPr lang="ru-RU" sz="2400"/>
          </a:p>
        </p:txBody>
      </p:sp>
      <p:sp>
        <p:nvSpPr>
          <p:cNvPr id="74" name="TextBox 73"/>
          <p:cNvSpPr txBox="1"/>
          <p:nvPr/>
        </p:nvSpPr>
        <p:spPr>
          <a:xfrm>
            <a:off x="7429500" y="1428750"/>
            <a:ext cx="1428750" cy="15700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9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8001000" y="642938"/>
            <a:ext cx="857250" cy="11080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6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</p:txBody>
      </p:sp>
      <p:pic>
        <p:nvPicPr>
          <p:cNvPr id="23734" name="Picture 182" descr="C:\Users\Дашулька\Desktop\Песенки для мамы\Рисунки\123571923с2_0lik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42938" y="428625"/>
            <a:ext cx="3857626" cy="439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3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3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6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8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6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8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7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3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8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3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8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3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8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3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8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7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3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8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7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3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8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8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3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8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8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23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9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8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9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23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9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8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9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23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0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8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0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23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0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9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0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23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9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23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9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23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9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23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9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23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9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34" dur="1000"/>
                                        <p:tgtEl>
                                          <p:spTgt spid="23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9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39" dur="1000"/>
                                        <p:tgtEl>
                                          <p:spTgt spid="23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9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4" dur="1000"/>
                                        <p:tgtEl>
                                          <p:spTgt spid="23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9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9" dur="1000"/>
                                        <p:tgtEl>
                                          <p:spTgt spid="23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5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9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4" dur="1000"/>
                                        <p:tgtEl>
                                          <p:spTgt spid="23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5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0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9" dur="1000"/>
                                        <p:tgtEl>
                                          <p:spTgt spid="23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0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6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4" dur="1000"/>
                                        <p:tgtEl>
                                          <p:spTgt spid="23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0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6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9" dur="1000"/>
                                        <p:tgtEl>
                                          <p:spTgt spid="23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0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7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74" dur="1000"/>
                                        <p:tgtEl>
                                          <p:spTgt spid="23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0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7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79" dur="1000"/>
                                        <p:tgtEl>
                                          <p:spTgt spid="23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8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0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84" dur="1000"/>
                                        <p:tgtEl>
                                          <p:spTgt spid="23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8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0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89" dur="1000"/>
                                        <p:tgtEl>
                                          <p:spTgt spid="23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0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9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4" dur="1000"/>
                                        <p:tgtEl>
                                          <p:spTgt spid="23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0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9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9" dur="1000"/>
                                        <p:tgtEl>
                                          <p:spTgt spid="23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0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04" dur="1000"/>
                                        <p:tgtEl>
                                          <p:spTgt spid="23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09" dur="1000"/>
                                        <p:tgtEl>
                                          <p:spTgt spid="23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4" dur="1000"/>
                                        <p:tgtEl>
                                          <p:spTgt spid="23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1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9" dur="1000"/>
                                        <p:tgtEl>
                                          <p:spTgt spid="23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2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4" dur="1000"/>
                                        <p:tgtEl>
                                          <p:spTgt spid="23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1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3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1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6" dur="1000"/>
                                        <p:tgtEl>
                                          <p:spTgt spid="237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4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2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4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3" dur="1000"/>
                                        <p:tgtEl>
                                          <p:spTgt spid="23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4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4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4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8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9" fill="hold">
                      <p:stCondLst>
                        <p:cond delay="indefinite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1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5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55" dur="1000"/>
                                        <p:tgtEl>
                                          <p:spTgt spid="36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6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5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60" dur="1000"/>
                                        <p:tgtEl>
                                          <p:spTgt spid="23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1" fill="hold">
                      <p:stCondLst>
                        <p:cond delay="indefinite"/>
                      </p:stCondLst>
                      <p:childTnLst>
                        <p:par>
                          <p:cTn id="262" fill="hold">
                            <p:stCondLst>
                              <p:cond delay="0"/>
                            </p:stCondLst>
                            <p:childTnLst>
                              <p:par>
                                <p:cTn id="263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6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1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67" dur="1000"/>
                                        <p:tgtEl>
                                          <p:spTgt spid="237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8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7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7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2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3" fill="hold">
                      <p:stCondLst>
                        <p:cond delay="indefinite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7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2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7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9" dur="1000"/>
                                        <p:tgtEl>
                                          <p:spTgt spid="23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0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8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84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5" fill="hold">
                      <p:stCondLst>
                        <p:cond delay="indefinite"/>
                      </p:stCondLst>
                      <p:childTnLst>
                        <p:par>
                          <p:cTn id="286" fill="hold">
                            <p:stCondLst>
                              <p:cond delay="0"/>
                            </p:stCondLst>
                            <p:childTnLst>
                              <p:par>
                                <p:cTn id="287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2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91" dur="1000"/>
                                        <p:tgtEl>
                                          <p:spTgt spid="23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2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9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96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7" fill="hold">
                      <p:stCondLst>
                        <p:cond delay="indefinite"/>
                      </p:stCondLst>
                      <p:childTnLst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0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3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0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3" dur="1000"/>
                                        <p:tgtEl>
                                          <p:spTgt spid="23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4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0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0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8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9" fill="hold">
                      <p:stCondLst>
                        <p:cond delay="indefinite"/>
                      </p:stCondLst>
                      <p:childTnLst>
                        <p:par>
                          <p:cTn id="310" fill="hold">
                            <p:stCondLst>
                              <p:cond delay="0"/>
                            </p:stCondLst>
                            <p:childTnLst>
                              <p:par>
                                <p:cTn id="311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15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6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2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20" dur="1000"/>
                                        <p:tgtEl>
                                          <p:spTgt spid="23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679" grpId="0"/>
      <p:bldP spid="23680" grpId="0"/>
      <p:bldP spid="23681" grpId="0"/>
      <p:bldP spid="23682" grpId="0"/>
      <p:bldP spid="23683" grpId="0"/>
      <p:bldP spid="23684" grpId="0"/>
      <p:bldP spid="23685" grpId="0"/>
      <p:bldP spid="23686" grpId="0"/>
      <p:bldP spid="23687" grpId="0"/>
      <p:bldP spid="23688" grpId="0"/>
      <p:bldP spid="23689" grpId="0"/>
      <p:bldP spid="23690" grpId="0"/>
      <p:bldP spid="23691" grpId="0"/>
      <p:bldP spid="23692" grpId="0" animBg="1"/>
      <p:bldP spid="23693" grpId="0" animBg="1"/>
      <p:bldP spid="23694" grpId="0" animBg="1"/>
      <p:bldP spid="23695" grpId="0" animBg="1"/>
      <p:bldP spid="23696" grpId="0" animBg="1"/>
      <p:bldP spid="23697" grpId="0" animBg="1"/>
      <p:bldP spid="23698" grpId="0" animBg="1"/>
      <p:bldP spid="23699" grpId="0" animBg="1"/>
      <p:bldP spid="23700" grpId="0" animBg="1"/>
      <p:bldP spid="23701" grpId="0" animBg="1"/>
      <p:bldP spid="23702" grpId="0" animBg="1"/>
      <p:bldP spid="23703" grpId="0" animBg="1"/>
      <p:bldP spid="23704" grpId="0"/>
      <p:bldP spid="23705" grpId="0"/>
      <p:bldP spid="23706" grpId="0"/>
      <p:bldP spid="23707" grpId="0"/>
      <p:bldP spid="23708" grpId="0"/>
      <p:bldP spid="23709" grpId="0"/>
      <p:bldP spid="36018" grpId="0" animBg="1"/>
      <p:bldP spid="23711" grpId="0"/>
      <p:bldP spid="23712" grpId="0" animBg="1"/>
      <p:bldP spid="23713" grpId="0" animBg="1"/>
      <p:bldP spid="23714" grpId="0" animBg="1"/>
      <p:bldP spid="66" grpId="0" animBg="1"/>
      <p:bldP spid="59" grpId="0"/>
      <p:bldP spid="23717" grpId="0"/>
      <p:bldP spid="67" grpId="0" animBg="1"/>
      <p:bldP spid="23719" grpId="0"/>
      <p:bldP spid="69" grpId="0" animBg="1"/>
      <p:bldP spid="70" grpId="0" animBg="1"/>
      <p:bldP spid="23722" grpId="0"/>
      <p:bldP spid="23723" grpId="0"/>
      <p:bldP spid="71" grpId="0" animBg="1"/>
      <p:bldP spid="72" grpId="0" animBg="1"/>
      <p:bldP spid="73" grpId="0" animBg="1"/>
      <p:bldP spid="23727" grpId="0"/>
      <p:bldP spid="23728" grpId="0" animBg="1"/>
      <p:bldP spid="23729" grpId="0"/>
      <p:bldP spid="23730" grpId="0"/>
      <p:bldP spid="74" grpId="0"/>
      <p:bldP spid="7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Прямоугольник 26"/>
          <p:cNvSpPr/>
          <p:nvPr/>
        </p:nvSpPr>
        <p:spPr>
          <a:xfrm>
            <a:off x="6215063" y="785813"/>
            <a:ext cx="2643187" cy="55006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10602" name="Group 362"/>
          <p:cNvGraphicFramePr>
            <a:graphicFrameLocks noGrp="1"/>
          </p:cNvGraphicFramePr>
          <p:nvPr/>
        </p:nvGraphicFramePr>
        <p:xfrm>
          <a:off x="827088" y="981075"/>
          <a:ext cx="4968875" cy="5181600"/>
        </p:xfrm>
        <a:graphic>
          <a:graphicData uri="http://schemas.openxmlformats.org/drawingml/2006/table">
            <a:tbl>
              <a:tblPr/>
              <a:tblGrid>
                <a:gridCol w="487362"/>
                <a:gridCol w="488950"/>
                <a:gridCol w="488950"/>
                <a:gridCol w="487363"/>
                <a:gridCol w="488950"/>
                <a:gridCol w="487362"/>
                <a:gridCol w="487363"/>
                <a:gridCol w="544512"/>
                <a:gridCol w="504825"/>
                <a:gridCol w="503238"/>
              </a:tblGrid>
              <a:tr h="503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</a:tr>
              <a:tr h="346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60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6605" name="Text Box 127"/>
          <p:cNvSpPr txBox="1">
            <a:spLocks noChangeArrowheads="1"/>
          </p:cNvSpPr>
          <p:nvPr/>
        </p:nvSpPr>
        <p:spPr bwMode="auto">
          <a:xfrm>
            <a:off x="468313" y="260350"/>
            <a:ext cx="748823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9438" name="Text Box 194"/>
          <p:cNvSpPr txBox="1">
            <a:spLocks noChangeArrowheads="1"/>
          </p:cNvSpPr>
          <p:nvPr/>
        </p:nvSpPr>
        <p:spPr bwMode="auto">
          <a:xfrm>
            <a:off x="395288" y="836613"/>
            <a:ext cx="3603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9439" name="Text Box 195"/>
          <p:cNvSpPr txBox="1">
            <a:spLocks noChangeArrowheads="1"/>
          </p:cNvSpPr>
          <p:nvPr/>
        </p:nvSpPr>
        <p:spPr bwMode="auto">
          <a:xfrm>
            <a:off x="468313" y="981075"/>
            <a:ext cx="5048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/>
              <a:t>10</a:t>
            </a:r>
          </a:p>
        </p:txBody>
      </p:sp>
      <p:sp>
        <p:nvSpPr>
          <p:cNvPr id="9440" name="Text Box 196"/>
          <p:cNvSpPr txBox="1">
            <a:spLocks noChangeArrowheads="1"/>
          </p:cNvSpPr>
          <p:nvPr/>
        </p:nvSpPr>
        <p:spPr bwMode="auto">
          <a:xfrm>
            <a:off x="539750" y="1557338"/>
            <a:ext cx="431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/>
              <a:t>9</a:t>
            </a:r>
          </a:p>
        </p:txBody>
      </p:sp>
      <p:sp>
        <p:nvSpPr>
          <p:cNvPr id="9441" name="Text Box 197"/>
          <p:cNvSpPr txBox="1">
            <a:spLocks noChangeArrowheads="1"/>
          </p:cNvSpPr>
          <p:nvPr/>
        </p:nvSpPr>
        <p:spPr bwMode="auto">
          <a:xfrm>
            <a:off x="539750" y="2060575"/>
            <a:ext cx="2159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/>
              <a:t>8</a:t>
            </a:r>
          </a:p>
        </p:txBody>
      </p:sp>
      <p:sp>
        <p:nvSpPr>
          <p:cNvPr id="9442" name="Text Box 198"/>
          <p:cNvSpPr txBox="1">
            <a:spLocks noChangeArrowheads="1"/>
          </p:cNvSpPr>
          <p:nvPr/>
        </p:nvSpPr>
        <p:spPr bwMode="auto">
          <a:xfrm>
            <a:off x="539750" y="2636838"/>
            <a:ext cx="3603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/>
              <a:t>7</a:t>
            </a:r>
          </a:p>
        </p:txBody>
      </p:sp>
      <p:sp>
        <p:nvSpPr>
          <p:cNvPr id="9443" name="Text Box 199"/>
          <p:cNvSpPr txBox="1">
            <a:spLocks noChangeArrowheads="1"/>
          </p:cNvSpPr>
          <p:nvPr/>
        </p:nvSpPr>
        <p:spPr bwMode="auto">
          <a:xfrm>
            <a:off x="539750" y="3141663"/>
            <a:ext cx="3603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/>
              <a:t>6</a:t>
            </a:r>
          </a:p>
        </p:txBody>
      </p:sp>
      <p:sp>
        <p:nvSpPr>
          <p:cNvPr id="9444" name="Text Box 200"/>
          <p:cNvSpPr txBox="1">
            <a:spLocks noChangeArrowheads="1"/>
          </p:cNvSpPr>
          <p:nvPr/>
        </p:nvSpPr>
        <p:spPr bwMode="auto">
          <a:xfrm>
            <a:off x="539750" y="3644900"/>
            <a:ext cx="3603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/>
              <a:t>5</a:t>
            </a:r>
          </a:p>
        </p:txBody>
      </p:sp>
      <p:sp>
        <p:nvSpPr>
          <p:cNvPr id="9445" name="Text Box 201"/>
          <p:cNvSpPr txBox="1">
            <a:spLocks noChangeArrowheads="1"/>
          </p:cNvSpPr>
          <p:nvPr/>
        </p:nvSpPr>
        <p:spPr bwMode="auto">
          <a:xfrm>
            <a:off x="539750" y="4149725"/>
            <a:ext cx="3603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/>
              <a:t>4</a:t>
            </a:r>
          </a:p>
        </p:txBody>
      </p:sp>
      <p:sp>
        <p:nvSpPr>
          <p:cNvPr id="9446" name="Text Box 202"/>
          <p:cNvSpPr txBox="1">
            <a:spLocks noChangeArrowheads="1"/>
          </p:cNvSpPr>
          <p:nvPr/>
        </p:nvSpPr>
        <p:spPr bwMode="auto">
          <a:xfrm>
            <a:off x="539750" y="4724400"/>
            <a:ext cx="3603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/>
              <a:t>3</a:t>
            </a:r>
          </a:p>
        </p:txBody>
      </p:sp>
      <p:sp>
        <p:nvSpPr>
          <p:cNvPr id="9447" name="Text Box 203"/>
          <p:cNvSpPr txBox="1">
            <a:spLocks noChangeArrowheads="1"/>
          </p:cNvSpPr>
          <p:nvPr/>
        </p:nvSpPr>
        <p:spPr bwMode="auto">
          <a:xfrm>
            <a:off x="539750" y="5229225"/>
            <a:ext cx="3603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/>
              <a:t>2</a:t>
            </a:r>
          </a:p>
        </p:txBody>
      </p:sp>
      <p:sp>
        <p:nvSpPr>
          <p:cNvPr id="9448" name="Text Box 204"/>
          <p:cNvSpPr txBox="1">
            <a:spLocks noChangeArrowheads="1"/>
          </p:cNvSpPr>
          <p:nvPr/>
        </p:nvSpPr>
        <p:spPr bwMode="auto">
          <a:xfrm>
            <a:off x="539750" y="5734050"/>
            <a:ext cx="2159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/>
              <a:t>1</a:t>
            </a:r>
          </a:p>
        </p:txBody>
      </p:sp>
      <p:sp>
        <p:nvSpPr>
          <p:cNvPr id="9449" name="Text Box 246"/>
          <p:cNvSpPr txBox="1">
            <a:spLocks noChangeArrowheads="1"/>
          </p:cNvSpPr>
          <p:nvPr/>
        </p:nvSpPr>
        <p:spPr bwMode="auto">
          <a:xfrm>
            <a:off x="900113" y="6165850"/>
            <a:ext cx="3603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/>
              <a:t>1</a:t>
            </a:r>
          </a:p>
        </p:txBody>
      </p:sp>
      <p:sp>
        <p:nvSpPr>
          <p:cNvPr id="9450" name="Text Box 247"/>
          <p:cNvSpPr txBox="1">
            <a:spLocks noChangeArrowheads="1"/>
          </p:cNvSpPr>
          <p:nvPr/>
        </p:nvSpPr>
        <p:spPr bwMode="auto">
          <a:xfrm>
            <a:off x="1403350" y="6165850"/>
            <a:ext cx="431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/>
              <a:t>2</a:t>
            </a:r>
          </a:p>
        </p:txBody>
      </p:sp>
      <p:sp>
        <p:nvSpPr>
          <p:cNvPr id="9451" name="Text Box 248"/>
          <p:cNvSpPr txBox="1">
            <a:spLocks noChangeArrowheads="1"/>
          </p:cNvSpPr>
          <p:nvPr/>
        </p:nvSpPr>
        <p:spPr bwMode="auto">
          <a:xfrm>
            <a:off x="1908175" y="6165850"/>
            <a:ext cx="3603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/>
              <a:t>3</a:t>
            </a:r>
          </a:p>
        </p:txBody>
      </p:sp>
      <p:sp>
        <p:nvSpPr>
          <p:cNvPr id="9452" name="Text Box 249"/>
          <p:cNvSpPr txBox="1">
            <a:spLocks noChangeArrowheads="1"/>
          </p:cNvSpPr>
          <p:nvPr/>
        </p:nvSpPr>
        <p:spPr bwMode="auto">
          <a:xfrm>
            <a:off x="2339975" y="6165850"/>
            <a:ext cx="431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/>
              <a:t>4</a:t>
            </a:r>
          </a:p>
        </p:txBody>
      </p:sp>
      <p:sp>
        <p:nvSpPr>
          <p:cNvPr id="9453" name="Text Box 250"/>
          <p:cNvSpPr txBox="1">
            <a:spLocks noChangeArrowheads="1"/>
          </p:cNvSpPr>
          <p:nvPr/>
        </p:nvSpPr>
        <p:spPr bwMode="auto">
          <a:xfrm>
            <a:off x="2843213" y="6165850"/>
            <a:ext cx="4333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/>
              <a:t>5</a:t>
            </a:r>
          </a:p>
        </p:txBody>
      </p:sp>
      <p:sp>
        <p:nvSpPr>
          <p:cNvPr id="9454" name="Text Box 252"/>
          <p:cNvSpPr txBox="1">
            <a:spLocks noChangeArrowheads="1"/>
          </p:cNvSpPr>
          <p:nvPr/>
        </p:nvSpPr>
        <p:spPr bwMode="auto">
          <a:xfrm>
            <a:off x="3348038" y="6165850"/>
            <a:ext cx="50323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/>
              <a:t>6</a:t>
            </a:r>
          </a:p>
        </p:txBody>
      </p:sp>
      <p:sp>
        <p:nvSpPr>
          <p:cNvPr id="9455" name="Text Box 253"/>
          <p:cNvSpPr txBox="1">
            <a:spLocks noChangeArrowheads="1"/>
          </p:cNvSpPr>
          <p:nvPr/>
        </p:nvSpPr>
        <p:spPr bwMode="auto">
          <a:xfrm>
            <a:off x="3851275" y="6165850"/>
            <a:ext cx="3603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/>
              <a:t>7</a:t>
            </a:r>
          </a:p>
        </p:txBody>
      </p:sp>
      <p:sp>
        <p:nvSpPr>
          <p:cNvPr id="9456" name="Text Box 254"/>
          <p:cNvSpPr txBox="1">
            <a:spLocks noChangeArrowheads="1"/>
          </p:cNvSpPr>
          <p:nvPr/>
        </p:nvSpPr>
        <p:spPr bwMode="auto">
          <a:xfrm>
            <a:off x="4356100" y="6165850"/>
            <a:ext cx="5032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/>
              <a:t>8</a:t>
            </a:r>
          </a:p>
        </p:txBody>
      </p:sp>
      <p:sp>
        <p:nvSpPr>
          <p:cNvPr id="9457" name="Text Box 255"/>
          <p:cNvSpPr txBox="1">
            <a:spLocks noChangeArrowheads="1"/>
          </p:cNvSpPr>
          <p:nvPr/>
        </p:nvSpPr>
        <p:spPr bwMode="auto">
          <a:xfrm>
            <a:off x="4859338" y="6165850"/>
            <a:ext cx="4333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/>
              <a:t>9</a:t>
            </a:r>
          </a:p>
        </p:txBody>
      </p:sp>
      <p:sp>
        <p:nvSpPr>
          <p:cNvPr id="9458" name="Text Box 256"/>
          <p:cNvSpPr txBox="1">
            <a:spLocks noChangeArrowheads="1"/>
          </p:cNvSpPr>
          <p:nvPr/>
        </p:nvSpPr>
        <p:spPr bwMode="auto">
          <a:xfrm>
            <a:off x="5292725" y="6165850"/>
            <a:ext cx="5762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/>
              <a:t>10</a:t>
            </a:r>
          </a:p>
        </p:txBody>
      </p:sp>
      <p:sp>
        <p:nvSpPr>
          <p:cNvPr id="10603" name="Text Box 363"/>
          <p:cNvSpPr txBox="1">
            <a:spLocks noChangeArrowheads="1"/>
          </p:cNvSpPr>
          <p:nvPr/>
        </p:nvSpPr>
        <p:spPr bwMode="auto">
          <a:xfrm>
            <a:off x="1143000" y="88900"/>
            <a:ext cx="698341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36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itchFamily="18" charset="0"/>
              </a:rPr>
              <a:t>Вы любите играть?</a:t>
            </a:r>
          </a:p>
        </p:txBody>
      </p:sp>
      <p:sp>
        <p:nvSpPr>
          <p:cNvPr id="10604" name="Text Box 364"/>
          <p:cNvSpPr txBox="1">
            <a:spLocks noChangeArrowheads="1"/>
          </p:cNvSpPr>
          <p:nvPr/>
        </p:nvSpPr>
        <p:spPr bwMode="auto">
          <a:xfrm>
            <a:off x="6000750" y="857250"/>
            <a:ext cx="2917825" cy="5308600"/>
          </a:xfrm>
          <a:prstGeom prst="rect">
            <a:avLst/>
          </a:prstGeom>
          <a:solidFill>
            <a:srgbClr val="FFFF7A">
              <a:alpha val="27843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Назовите пару чисел, которая соответствует</a:t>
            </a:r>
          </a:p>
          <a:p>
            <a:pPr algn="ctr">
              <a:spcBef>
                <a:spcPct val="50000"/>
              </a:spcBef>
            </a:pPr>
            <a:r>
              <a:rPr lang="ru-RU" b="1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однопалубным кораблям</a:t>
            </a:r>
          </a:p>
          <a:p>
            <a:pPr algn="ctr">
              <a:spcBef>
                <a:spcPct val="50000"/>
              </a:spcBef>
            </a:pPr>
            <a:r>
              <a:rPr lang="ru-RU" b="1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(1;8)</a:t>
            </a:r>
          </a:p>
          <a:p>
            <a:pPr algn="ctr">
              <a:spcBef>
                <a:spcPct val="50000"/>
              </a:spcBef>
            </a:pPr>
            <a:r>
              <a:rPr lang="ru-RU" b="1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(4;6) </a:t>
            </a:r>
          </a:p>
          <a:p>
            <a:pPr algn="ctr">
              <a:spcBef>
                <a:spcPct val="50000"/>
              </a:spcBef>
            </a:pPr>
            <a:r>
              <a:rPr lang="ru-RU" b="1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(10;10) </a:t>
            </a:r>
          </a:p>
          <a:p>
            <a:pPr algn="ctr">
              <a:spcBef>
                <a:spcPct val="50000"/>
              </a:spcBef>
            </a:pPr>
            <a:r>
              <a:rPr lang="ru-RU" b="1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(2;2)</a:t>
            </a:r>
          </a:p>
          <a:p>
            <a:pPr algn="ctr">
              <a:spcBef>
                <a:spcPct val="50000"/>
              </a:spcBef>
            </a:pPr>
            <a:r>
              <a:rPr lang="ru-RU" b="1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двухпалубным кораблям</a:t>
            </a:r>
          </a:p>
          <a:p>
            <a:pPr algn="ctr">
              <a:spcBef>
                <a:spcPct val="50000"/>
              </a:spcBef>
            </a:pPr>
            <a:r>
              <a:rPr lang="ru-RU" b="1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(4;10) и (4;9) </a:t>
            </a:r>
          </a:p>
          <a:p>
            <a:pPr algn="ctr">
              <a:spcBef>
                <a:spcPct val="50000"/>
              </a:spcBef>
            </a:pPr>
            <a:r>
              <a:rPr lang="ru-RU" b="1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(9;3) и (9;2) </a:t>
            </a:r>
          </a:p>
          <a:p>
            <a:pPr algn="ctr">
              <a:spcBef>
                <a:spcPct val="50000"/>
              </a:spcBef>
            </a:pPr>
            <a:r>
              <a:rPr lang="ru-RU" b="1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(7;6) и (8;6)</a:t>
            </a: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6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6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6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60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60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60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60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60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60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60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60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0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2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3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3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9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9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9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9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9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7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9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7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9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8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9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8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9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9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5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9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9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9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5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9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9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0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5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0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9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0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5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0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9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1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5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9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5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9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5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9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5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9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5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6" dur="1000"/>
                                        <p:tgtEl>
                                          <p:spTgt spid="106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5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3" dur="1000"/>
                                        <p:tgtEl>
                                          <p:spTgt spid="106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5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0" dur="1000"/>
                                        <p:tgtEl>
                                          <p:spTgt spid="106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6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7" dur="1000"/>
                                        <p:tgtEl>
                                          <p:spTgt spid="106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7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74" dur="1000"/>
                                        <p:tgtEl>
                                          <p:spTgt spid="106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81" dur="1000"/>
                                        <p:tgtEl>
                                          <p:spTgt spid="106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0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8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0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0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88" dur="1000"/>
                                        <p:tgtEl>
                                          <p:spTgt spid="1060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0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0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9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0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5" dur="1000"/>
                                        <p:tgtEl>
                                          <p:spTgt spid="1060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0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0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0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02" dur="1000"/>
                                        <p:tgtEl>
                                          <p:spTgt spid="1060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0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0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0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09" dur="1000"/>
                                        <p:tgtEl>
                                          <p:spTgt spid="1060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9438" grpId="0"/>
      <p:bldP spid="9439" grpId="0"/>
      <p:bldP spid="9440" grpId="0"/>
      <p:bldP spid="9441" grpId="0"/>
      <p:bldP spid="9442" grpId="0"/>
      <p:bldP spid="9443" grpId="0"/>
      <p:bldP spid="9444" grpId="0"/>
      <p:bldP spid="9445" grpId="0"/>
      <p:bldP spid="9446" grpId="0"/>
      <p:bldP spid="9447" grpId="0"/>
      <p:bldP spid="9448" grpId="0"/>
      <p:bldP spid="9449" grpId="0"/>
      <p:bldP spid="9450" grpId="0"/>
      <p:bldP spid="9451" grpId="0"/>
      <p:bldP spid="9452" grpId="0"/>
      <p:bldP spid="9453" grpId="0"/>
      <p:bldP spid="9454" grpId="0"/>
      <p:bldP spid="9455" grpId="0"/>
      <p:bldP spid="9456" grpId="0"/>
      <p:bldP spid="9457" grpId="0"/>
      <p:bldP spid="9458" grpId="0"/>
      <p:bldP spid="1060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Прямоугольник 26"/>
          <p:cNvSpPr/>
          <p:nvPr/>
        </p:nvSpPr>
        <p:spPr>
          <a:xfrm>
            <a:off x="5929313" y="1214438"/>
            <a:ext cx="3071812" cy="457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12290" name="Group 2"/>
          <p:cNvGraphicFramePr>
            <a:graphicFrameLocks noGrp="1"/>
          </p:cNvGraphicFramePr>
          <p:nvPr/>
        </p:nvGraphicFramePr>
        <p:xfrm>
          <a:off x="827088" y="981075"/>
          <a:ext cx="4968875" cy="5181600"/>
        </p:xfrm>
        <a:graphic>
          <a:graphicData uri="http://schemas.openxmlformats.org/drawingml/2006/table">
            <a:tbl>
              <a:tblPr/>
              <a:tblGrid>
                <a:gridCol w="487362"/>
                <a:gridCol w="488950"/>
                <a:gridCol w="488950"/>
                <a:gridCol w="487363"/>
                <a:gridCol w="488950"/>
                <a:gridCol w="487362"/>
                <a:gridCol w="487363"/>
                <a:gridCol w="544512"/>
                <a:gridCol w="504825"/>
                <a:gridCol w="503238"/>
              </a:tblGrid>
              <a:tr h="503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</a:tr>
              <a:tr h="346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260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7626" name="Text Box 227"/>
          <p:cNvSpPr txBox="1">
            <a:spLocks noChangeArrowheads="1"/>
          </p:cNvSpPr>
          <p:nvPr/>
        </p:nvSpPr>
        <p:spPr bwMode="auto">
          <a:xfrm>
            <a:off x="468313" y="260350"/>
            <a:ext cx="748823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11483" name="Text Box 228"/>
          <p:cNvSpPr txBox="1">
            <a:spLocks noChangeArrowheads="1"/>
          </p:cNvSpPr>
          <p:nvPr/>
        </p:nvSpPr>
        <p:spPr bwMode="auto">
          <a:xfrm>
            <a:off x="395288" y="836613"/>
            <a:ext cx="3603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11484" name="Text Box 229"/>
          <p:cNvSpPr txBox="1">
            <a:spLocks noChangeArrowheads="1"/>
          </p:cNvSpPr>
          <p:nvPr/>
        </p:nvSpPr>
        <p:spPr bwMode="auto">
          <a:xfrm>
            <a:off x="395288" y="1125538"/>
            <a:ext cx="5048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/>
              <a:t>10</a:t>
            </a:r>
          </a:p>
        </p:txBody>
      </p:sp>
      <p:sp>
        <p:nvSpPr>
          <p:cNvPr id="11485" name="Text Box 230"/>
          <p:cNvSpPr txBox="1">
            <a:spLocks noChangeArrowheads="1"/>
          </p:cNvSpPr>
          <p:nvPr/>
        </p:nvSpPr>
        <p:spPr bwMode="auto">
          <a:xfrm>
            <a:off x="468313" y="1628775"/>
            <a:ext cx="3603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/>
              <a:t>9</a:t>
            </a:r>
          </a:p>
        </p:txBody>
      </p:sp>
      <p:sp>
        <p:nvSpPr>
          <p:cNvPr id="11486" name="Text Box 231"/>
          <p:cNvSpPr txBox="1">
            <a:spLocks noChangeArrowheads="1"/>
          </p:cNvSpPr>
          <p:nvPr/>
        </p:nvSpPr>
        <p:spPr bwMode="auto">
          <a:xfrm>
            <a:off x="468313" y="2133600"/>
            <a:ext cx="3603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/>
              <a:t>8</a:t>
            </a:r>
          </a:p>
        </p:txBody>
      </p:sp>
      <p:sp>
        <p:nvSpPr>
          <p:cNvPr id="11487" name="Text Box 232"/>
          <p:cNvSpPr txBox="1">
            <a:spLocks noChangeArrowheads="1"/>
          </p:cNvSpPr>
          <p:nvPr/>
        </p:nvSpPr>
        <p:spPr bwMode="auto">
          <a:xfrm>
            <a:off x="468313" y="2636838"/>
            <a:ext cx="3603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/>
              <a:t>7</a:t>
            </a:r>
          </a:p>
        </p:txBody>
      </p:sp>
      <p:sp>
        <p:nvSpPr>
          <p:cNvPr id="11488" name="Text Box 233"/>
          <p:cNvSpPr txBox="1">
            <a:spLocks noChangeArrowheads="1"/>
          </p:cNvSpPr>
          <p:nvPr/>
        </p:nvSpPr>
        <p:spPr bwMode="auto">
          <a:xfrm>
            <a:off x="468313" y="3141663"/>
            <a:ext cx="3603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/>
              <a:t>6</a:t>
            </a:r>
          </a:p>
        </p:txBody>
      </p:sp>
      <p:sp>
        <p:nvSpPr>
          <p:cNvPr id="11489" name="Text Box 234"/>
          <p:cNvSpPr txBox="1">
            <a:spLocks noChangeArrowheads="1"/>
          </p:cNvSpPr>
          <p:nvPr/>
        </p:nvSpPr>
        <p:spPr bwMode="auto">
          <a:xfrm>
            <a:off x="468313" y="3644900"/>
            <a:ext cx="3603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/>
              <a:t>5</a:t>
            </a:r>
          </a:p>
        </p:txBody>
      </p:sp>
      <p:sp>
        <p:nvSpPr>
          <p:cNvPr id="11490" name="Text Box 235"/>
          <p:cNvSpPr txBox="1">
            <a:spLocks noChangeArrowheads="1"/>
          </p:cNvSpPr>
          <p:nvPr/>
        </p:nvSpPr>
        <p:spPr bwMode="auto">
          <a:xfrm>
            <a:off x="468313" y="4221163"/>
            <a:ext cx="3603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/>
              <a:t>4</a:t>
            </a:r>
          </a:p>
        </p:txBody>
      </p:sp>
      <p:sp>
        <p:nvSpPr>
          <p:cNvPr id="11491" name="Text Box 236"/>
          <p:cNvSpPr txBox="1">
            <a:spLocks noChangeArrowheads="1"/>
          </p:cNvSpPr>
          <p:nvPr/>
        </p:nvSpPr>
        <p:spPr bwMode="auto">
          <a:xfrm>
            <a:off x="468313" y="4724400"/>
            <a:ext cx="3603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/>
              <a:t>3</a:t>
            </a:r>
          </a:p>
        </p:txBody>
      </p:sp>
      <p:sp>
        <p:nvSpPr>
          <p:cNvPr id="11492" name="Text Box 237"/>
          <p:cNvSpPr txBox="1">
            <a:spLocks noChangeArrowheads="1"/>
          </p:cNvSpPr>
          <p:nvPr/>
        </p:nvSpPr>
        <p:spPr bwMode="auto">
          <a:xfrm>
            <a:off x="468313" y="5229225"/>
            <a:ext cx="3603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/>
              <a:t>2</a:t>
            </a:r>
          </a:p>
        </p:txBody>
      </p:sp>
      <p:sp>
        <p:nvSpPr>
          <p:cNvPr id="11493" name="Text Box 238"/>
          <p:cNvSpPr txBox="1">
            <a:spLocks noChangeArrowheads="1"/>
          </p:cNvSpPr>
          <p:nvPr/>
        </p:nvSpPr>
        <p:spPr bwMode="auto">
          <a:xfrm>
            <a:off x="468313" y="5734050"/>
            <a:ext cx="2159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/>
              <a:t>1</a:t>
            </a:r>
          </a:p>
        </p:txBody>
      </p:sp>
      <p:sp>
        <p:nvSpPr>
          <p:cNvPr id="11494" name="Text Box 239"/>
          <p:cNvSpPr txBox="1">
            <a:spLocks noChangeArrowheads="1"/>
          </p:cNvSpPr>
          <p:nvPr/>
        </p:nvSpPr>
        <p:spPr bwMode="auto">
          <a:xfrm>
            <a:off x="900113" y="6165850"/>
            <a:ext cx="3603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/>
              <a:t>1</a:t>
            </a:r>
          </a:p>
        </p:txBody>
      </p:sp>
      <p:sp>
        <p:nvSpPr>
          <p:cNvPr id="11495" name="Text Box 240"/>
          <p:cNvSpPr txBox="1">
            <a:spLocks noChangeArrowheads="1"/>
          </p:cNvSpPr>
          <p:nvPr/>
        </p:nvSpPr>
        <p:spPr bwMode="auto">
          <a:xfrm>
            <a:off x="1403350" y="6165850"/>
            <a:ext cx="3603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/>
              <a:t>2</a:t>
            </a:r>
          </a:p>
        </p:txBody>
      </p:sp>
      <p:sp>
        <p:nvSpPr>
          <p:cNvPr id="11496" name="Text Box 241"/>
          <p:cNvSpPr txBox="1">
            <a:spLocks noChangeArrowheads="1"/>
          </p:cNvSpPr>
          <p:nvPr/>
        </p:nvSpPr>
        <p:spPr bwMode="auto">
          <a:xfrm>
            <a:off x="1908175" y="6165850"/>
            <a:ext cx="2873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/>
              <a:t>3</a:t>
            </a:r>
          </a:p>
        </p:txBody>
      </p:sp>
      <p:sp>
        <p:nvSpPr>
          <p:cNvPr id="11497" name="Text Box 242"/>
          <p:cNvSpPr txBox="1">
            <a:spLocks noChangeArrowheads="1"/>
          </p:cNvSpPr>
          <p:nvPr/>
        </p:nvSpPr>
        <p:spPr bwMode="auto">
          <a:xfrm>
            <a:off x="2339975" y="6165850"/>
            <a:ext cx="3603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/>
              <a:t>4</a:t>
            </a:r>
          </a:p>
        </p:txBody>
      </p:sp>
      <p:sp>
        <p:nvSpPr>
          <p:cNvPr id="11498" name="Text Box 243"/>
          <p:cNvSpPr txBox="1">
            <a:spLocks noChangeArrowheads="1"/>
          </p:cNvSpPr>
          <p:nvPr/>
        </p:nvSpPr>
        <p:spPr bwMode="auto">
          <a:xfrm>
            <a:off x="2843213" y="6165850"/>
            <a:ext cx="3603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/>
              <a:t>5</a:t>
            </a:r>
          </a:p>
        </p:txBody>
      </p:sp>
      <p:sp>
        <p:nvSpPr>
          <p:cNvPr id="11499" name="Text Box 244"/>
          <p:cNvSpPr txBox="1">
            <a:spLocks noChangeArrowheads="1"/>
          </p:cNvSpPr>
          <p:nvPr/>
        </p:nvSpPr>
        <p:spPr bwMode="auto">
          <a:xfrm>
            <a:off x="3348038" y="6165850"/>
            <a:ext cx="28733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/>
              <a:t>6</a:t>
            </a:r>
          </a:p>
        </p:txBody>
      </p:sp>
      <p:sp>
        <p:nvSpPr>
          <p:cNvPr id="11500" name="Text Box 245"/>
          <p:cNvSpPr txBox="1">
            <a:spLocks noChangeArrowheads="1"/>
          </p:cNvSpPr>
          <p:nvPr/>
        </p:nvSpPr>
        <p:spPr bwMode="auto">
          <a:xfrm>
            <a:off x="3851275" y="6165850"/>
            <a:ext cx="3603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/>
              <a:t>7</a:t>
            </a:r>
          </a:p>
        </p:txBody>
      </p:sp>
      <p:sp>
        <p:nvSpPr>
          <p:cNvPr id="11501" name="Text Box 246"/>
          <p:cNvSpPr txBox="1">
            <a:spLocks noChangeArrowheads="1"/>
          </p:cNvSpPr>
          <p:nvPr/>
        </p:nvSpPr>
        <p:spPr bwMode="auto">
          <a:xfrm>
            <a:off x="4356100" y="6165850"/>
            <a:ext cx="2873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/>
              <a:t>8</a:t>
            </a:r>
          </a:p>
        </p:txBody>
      </p:sp>
      <p:sp>
        <p:nvSpPr>
          <p:cNvPr id="11502" name="Text Box 247"/>
          <p:cNvSpPr txBox="1">
            <a:spLocks noChangeArrowheads="1"/>
          </p:cNvSpPr>
          <p:nvPr/>
        </p:nvSpPr>
        <p:spPr bwMode="auto">
          <a:xfrm>
            <a:off x="4859338" y="6165850"/>
            <a:ext cx="28733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/>
              <a:t>9</a:t>
            </a:r>
          </a:p>
        </p:txBody>
      </p:sp>
      <p:sp>
        <p:nvSpPr>
          <p:cNvPr id="11503" name="Text Box 248"/>
          <p:cNvSpPr txBox="1">
            <a:spLocks noChangeArrowheads="1"/>
          </p:cNvSpPr>
          <p:nvPr/>
        </p:nvSpPr>
        <p:spPr bwMode="auto">
          <a:xfrm>
            <a:off x="5292725" y="6165850"/>
            <a:ext cx="5762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/>
              <a:t>10</a:t>
            </a:r>
          </a:p>
        </p:txBody>
      </p:sp>
      <p:sp>
        <p:nvSpPr>
          <p:cNvPr id="12537" name="Text Box 249"/>
          <p:cNvSpPr txBox="1">
            <a:spLocks noChangeArrowheads="1"/>
          </p:cNvSpPr>
          <p:nvPr/>
        </p:nvSpPr>
        <p:spPr bwMode="auto">
          <a:xfrm>
            <a:off x="5929313" y="1357313"/>
            <a:ext cx="2952750" cy="4894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algn="ctr">
              <a:spcBef>
                <a:spcPct val="50000"/>
              </a:spcBef>
              <a:defRPr/>
            </a:pP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трехпалубных кораблей</a:t>
            </a:r>
          </a:p>
          <a:p>
            <a:pPr marL="342900" indent="-342900" algn="ctr">
              <a:spcBef>
                <a:spcPct val="50000"/>
              </a:spcBef>
              <a:buFontTx/>
              <a:buAutoNum type="arabicParenR"/>
              <a:defRPr/>
            </a:pPr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(2;6), (2;5), (2;4)</a:t>
            </a:r>
          </a:p>
          <a:p>
            <a:pPr marL="342900" indent="-342900" algn="ctr">
              <a:spcBef>
                <a:spcPct val="50000"/>
              </a:spcBef>
              <a:buFontTx/>
              <a:buAutoNum type="arabicParenR" startAt="2"/>
              <a:defRPr/>
            </a:pPr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(8;8), (8;9), (7;8)</a:t>
            </a:r>
          </a:p>
          <a:p>
            <a:pPr marL="342900" indent="-342900" algn="ctr">
              <a:spcBef>
                <a:spcPct val="50000"/>
              </a:spcBef>
              <a:defRPr/>
            </a:pPr>
            <a:r>
              <a:rPr lang="ru-RU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пятипалубного</a:t>
            </a: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корабля</a:t>
            </a:r>
          </a:p>
          <a:p>
            <a:pPr marL="342900" indent="-342900" algn="ctr">
              <a:spcBef>
                <a:spcPct val="50000"/>
              </a:spcBef>
              <a:defRPr/>
            </a:pPr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(5;4), (4;3), (5;3), </a:t>
            </a:r>
          </a:p>
          <a:p>
            <a:pPr marL="342900" indent="-342900" algn="ctr">
              <a:spcBef>
                <a:spcPct val="50000"/>
              </a:spcBef>
              <a:defRPr/>
            </a:pPr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(6;3), (5;2)</a:t>
            </a:r>
          </a:p>
          <a:p>
            <a:pPr marL="342900" indent="-342900">
              <a:spcBef>
                <a:spcPct val="50000"/>
              </a:spcBef>
              <a:defRPr/>
            </a:pPr>
            <a:endParaRPr lang="ru-RU" sz="2000" dirty="0">
              <a:solidFill>
                <a:srgbClr val="6600CC"/>
              </a:solidFill>
            </a:endParaRPr>
          </a:p>
          <a:p>
            <a:pPr marL="342900" indent="-342900">
              <a:spcBef>
                <a:spcPct val="50000"/>
              </a:spcBef>
              <a:defRPr/>
            </a:pPr>
            <a:endParaRPr lang="ru-RU" sz="2000" dirty="0">
              <a:solidFill>
                <a:srgbClr val="6600CC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643063" y="206375"/>
            <a:ext cx="6357937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36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itchFamily="18" charset="0"/>
              </a:rPr>
              <a:t>Запишите координаты </a:t>
            </a:r>
          </a:p>
          <a:p>
            <a:pPr>
              <a:defRPr/>
            </a:pPr>
            <a:endParaRPr lang="ru-RU" sz="36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Schoolbook" pitchFamily="18" charset="0"/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14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14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14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14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14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14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14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14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14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14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114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114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114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114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4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4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4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4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14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4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14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14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14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14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14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14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114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114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114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114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000" fill="hold"/>
                                        <p:tgtEl>
                                          <p:spTgt spid="114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114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000" fill="hold"/>
                                        <p:tgtEl>
                                          <p:spTgt spid="114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000" fill="hold"/>
                                        <p:tgtEl>
                                          <p:spTgt spid="114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115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115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2000" fill="hold"/>
                                        <p:tgtEl>
                                          <p:spTgt spid="115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000" fill="hold"/>
                                        <p:tgtEl>
                                          <p:spTgt spid="115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2000" fill="hold"/>
                                        <p:tgtEl>
                                          <p:spTgt spid="115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000" fill="hold"/>
                                        <p:tgtEl>
                                          <p:spTgt spid="115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2000" fill="hold"/>
                                        <p:tgtEl>
                                          <p:spTgt spid="115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000" fill="hold"/>
                                        <p:tgtEl>
                                          <p:spTgt spid="115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1000" fill="hold"/>
                                        <p:tgtEl>
                                          <p:spTgt spid="125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1000" fill="hold"/>
                                        <p:tgtEl>
                                          <p:spTgt spid="125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1000" fill="hold"/>
                                        <p:tgtEl>
                                          <p:spTgt spid="125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1000" fill="hold"/>
                                        <p:tgtEl>
                                          <p:spTgt spid="125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1000" fill="hold"/>
                                        <p:tgtEl>
                                          <p:spTgt spid="125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1000" fill="hold"/>
                                        <p:tgtEl>
                                          <p:spTgt spid="125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1000" fill="hold"/>
                                        <p:tgtEl>
                                          <p:spTgt spid="125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1000" fill="hold"/>
                                        <p:tgtEl>
                                          <p:spTgt spid="125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1000" fill="hold"/>
                                        <p:tgtEl>
                                          <p:spTgt spid="125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1000" fill="hold"/>
                                        <p:tgtEl>
                                          <p:spTgt spid="125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1000" fill="hold"/>
                                        <p:tgtEl>
                                          <p:spTgt spid="125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1000" fill="hold"/>
                                        <p:tgtEl>
                                          <p:spTgt spid="125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11483" grpId="0"/>
      <p:bldP spid="11484" grpId="0"/>
      <p:bldP spid="11485" grpId="0"/>
      <p:bldP spid="11486" grpId="0"/>
      <p:bldP spid="11487" grpId="0"/>
      <p:bldP spid="11488" grpId="0"/>
      <p:bldP spid="11489" grpId="0"/>
      <p:bldP spid="11490" grpId="0"/>
      <p:bldP spid="11491" grpId="0"/>
      <p:bldP spid="11492" grpId="0"/>
      <p:bldP spid="11493" grpId="0"/>
      <p:bldP spid="11494" grpId="0"/>
      <p:bldP spid="11495" grpId="0"/>
      <p:bldP spid="11496" grpId="0"/>
      <p:bldP spid="11497" grpId="0"/>
      <p:bldP spid="11498" grpId="0"/>
      <p:bldP spid="11499" grpId="0"/>
      <p:bldP spid="11500" grpId="0"/>
      <p:bldP spid="11501" grpId="0"/>
      <p:bldP spid="11502" grpId="0"/>
      <p:bldP spid="11503" grpId="0"/>
      <p:bldP spid="2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85813" y="1357313"/>
            <a:ext cx="7286625" cy="4000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785813" y="1143000"/>
            <a:ext cx="7497762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  <a:defRPr/>
            </a:pPr>
            <a:endParaRPr lang="ru-RU" sz="3200" dirty="0">
              <a:solidFill>
                <a:srgbClr val="CC3300"/>
              </a:solidFill>
            </a:endParaRPr>
          </a:p>
          <a:p>
            <a:pPr marL="342900" indent="-342900">
              <a:spcBef>
                <a:spcPts val="0"/>
              </a:spcBef>
              <a:defRPr/>
            </a:pPr>
            <a:r>
              <a:rPr lang="ru-RU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1) Постройте </a:t>
            </a:r>
            <a:r>
              <a:rPr lang="ru-RU" sz="32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пятиклеточный</a:t>
            </a:r>
            <a:r>
              <a:rPr lang="ru-RU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корабль по координатам клеток</a:t>
            </a:r>
          </a:p>
          <a:p>
            <a:pPr marL="342900" indent="-342900" algn="ctr">
              <a:spcBef>
                <a:spcPts val="0"/>
              </a:spcBef>
              <a:defRPr/>
            </a:pPr>
            <a:r>
              <a:rPr lang="ru-RU" sz="3200" dirty="0">
                <a:solidFill>
                  <a:srgbClr val="B4183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(8;6), (8;5), (7;4), (8;4), (9;4)</a:t>
            </a:r>
          </a:p>
          <a:p>
            <a:pPr marL="342900" indent="-342900">
              <a:spcBef>
                <a:spcPct val="50000"/>
              </a:spcBef>
              <a:defRPr/>
            </a:pPr>
            <a:r>
              <a:rPr lang="ru-RU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2) Отметьте новое положение корабля,  поменяв местами координаты клеток.</a:t>
            </a:r>
          </a:p>
          <a:p>
            <a:pPr marL="342900" indent="-342900">
              <a:spcBef>
                <a:spcPct val="50000"/>
              </a:spcBef>
              <a:defRPr/>
            </a:pPr>
            <a:endParaRPr lang="ru-RU" sz="3200" dirty="0">
              <a:solidFill>
                <a:srgbClr val="CC33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71625" y="220663"/>
            <a:ext cx="6643688" cy="769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4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itchFamily="18" charset="0"/>
              </a:rPr>
              <a:t>Выполните </a:t>
            </a:r>
            <a:r>
              <a:rPr lang="ru-RU" sz="44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itchFamily="18" charset="0"/>
              </a:rPr>
              <a:t>задание:</a:t>
            </a:r>
            <a:endParaRPr lang="ru-RU" sz="44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Schoolbook" pitchFamily="18" charset="0"/>
            </a:endParaRPr>
          </a:p>
        </p:txBody>
      </p:sp>
      <p:pic>
        <p:nvPicPr>
          <p:cNvPr id="12293" name="Picture 4" descr="C:\Users\Дашулька\Desktop\Песенки для мамы\Рисунки\73880415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67463" y="3500438"/>
            <a:ext cx="2508250" cy="356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33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33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33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6357938" y="1785938"/>
            <a:ext cx="2143125" cy="37861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0" name="Прямоугольник 109"/>
          <p:cNvSpPr/>
          <p:nvPr/>
        </p:nvSpPr>
        <p:spPr>
          <a:xfrm>
            <a:off x="428625" y="357188"/>
            <a:ext cx="5214938" cy="6215062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8891" name="Text Box 763"/>
          <p:cNvSpPr txBox="1">
            <a:spLocks noChangeArrowheads="1"/>
          </p:cNvSpPr>
          <p:nvPr/>
        </p:nvSpPr>
        <p:spPr bwMode="auto">
          <a:xfrm>
            <a:off x="5500688" y="285750"/>
            <a:ext cx="378618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itchFamily="18" charset="0"/>
              </a:rPr>
              <a:t>Запишите координаты точек </a:t>
            </a:r>
            <a:r>
              <a:rPr lang="en-US" sz="2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itchFamily="18" charset="0"/>
              </a:rPr>
              <a:t>B, A, R, S, I, K</a:t>
            </a:r>
            <a:endParaRPr lang="ru-RU" sz="24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Schoolbook" pitchFamily="18" charset="0"/>
            </a:endParaRPr>
          </a:p>
        </p:txBody>
      </p:sp>
      <p:sp>
        <p:nvSpPr>
          <p:cNvPr id="48892" name="Text Box 764"/>
          <p:cNvSpPr txBox="1">
            <a:spLocks noChangeArrowheads="1"/>
          </p:cNvSpPr>
          <p:nvPr/>
        </p:nvSpPr>
        <p:spPr bwMode="auto">
          <a:xfrm>
            <a:off x="6357938" y="1785938"/>
            <a:ext cx="2101850" cy="3754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2800">
                <a:solidFill>
                  <a:srgbClr val="002060"/>
                </a:solidFill>
                <a:latin typeface="Century Schoolbook" pitchFamily="18" charset="0"/>
              </a:rPr>
              <a:t>B (3;1)</a:t>
            </a:r>
          </a:p>
          <a:p>
            <a:pPr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2800">
                <a:solidFill>
                  <a:srgbClr val="002060"/>
                </a:solidFill>
                <a:latin typeface="Century Schoolbook" pitchFamily="18" charset="0"/>
              </a:rPr>
              <a:t>A( 2:-5)</a:t>
            </a:r>
          </a:p>
          <a:p>
            <a:pPr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2800">
                <a:solidFill>
                  <a:srgbClr val="002060"/>
                </a:solidFill>
                <a:latin typeface="Century Schoolbook" pitchFamily="18" charset="0"/>
              </a:rPr>
              <a:t>R (0;-9)</a:t>
            </a:r>
          </a:p>
          <a:p>
            <a:pPr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2800">
                <a:solidFill>
                  <a:srgbClr val="002060"/>
                </a:solidFill>
                <a:latin typeface="Century Schoolbook" pitchFamily="18" charset="0"/>
              </a:rPr>
              <a:t>S (-3;-5)</a:t>
            </a:r>
          </a:p>
          <a:p>
            <a:pPr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2800">
                <a:solidFill>
                  <a:srgbClr val="002060"/>
                </a:solidFill>
                <a:latin typeface="Century Schoolbook" pitchFamily="18" charset="0"/>
              </a:rPr>
              <a:t>I (-2;3)</a:t>
            </a:r>
          </a:p>
          <a:p>
            <a:pPr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2800">
                <a:solidFill>
                  <a:srgbClr val="002060"/>
                </a:solidFill>
                <a:latin typeface="Century Schoolbook" pitchFamily="18" charset="0"/>
              </a:rPr>
              <a:t>K (-1;9)</a:t>
            </a:r>
            <a:endParaRPr lang="ru-RU" sz="2800">
              <a:solidFill>
                <a:srgbClr val="002060"/>
              </a:solidFill>
              <a:latin typeface="Century Schoolbook" pitchFamily="18" charset="0"/>
            </a:endParaRPr>
          </a:p>
        </p:txBody>
      </p:sp>
      <p:pic>
        <p:nvPicPr>
          <p:cNvPr id="20485" name="Рисунок 108" descr="Безымянный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75" y="571500"/>
            <a:ext cx="4786313" cy="581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88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88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8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5" dur="80"/>
                                        <p:tgtEl>
                                          <p:spTgt spid="488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6" dur="80"/>
                                        <p:tgtEl>
                                          <p:spTgt spid="488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80"/>
                                        <p:tgtEl>
                                          <p:spTgt spid="488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2" dur="80"/>
                                        <p:tgtEl>
                                          <p:spTgt spid="488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3" dur="80"/>
                                        <p:tgtEl>
                                          <p:spTgt spid="488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80"/>
                                        <p:tgtEl>
                                          <p:spTgt spid="488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9" dur="80"/>
                                        <p:tgtEl>
                                          <p:spTgt spid="488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0" dur="80"/>
                                        <p:tgtEl>
                                          <p:spTgt spid="488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80"/>
                                        <p:tgtEl>
                                          <p:spTgt spid="488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6" dur="80"/>
                                        <p:tgtEl>
                                          <p:spTgt spid="488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7" dur="80"/>
                                        <p:tgtEl>
                                          <p:spTgt spid="488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80"/>
                                        <p:tgtEl>
                                          <p:spTgt spid="488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3" dur="80"/>
                                        <p:tgtEl>
                                          <p:spTgt spid="488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4" dur="80"/>
                                        <p:tgtEl>
                                          <p:spTgt spid="488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80"/>
                                        <p:tgtEl>
                                          <p:spTgt spid="488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0" dur="80"/>
                                        <p:tgtEl>
                                          <p:spTgt spid="488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1" dur="80"/>
                                        <p:tgtEl>
                                          <p:spTgt spid="488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" dur="80"/>
                                        <p:tgtEl>
                                          <p:spTgt spid="488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0" grpId="0" animBg="1"/>
      <p:bldP spid="4889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85750" y="1857375"/>
            <a:ext cx="7072313" cy="4000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2228" name="Text Box 4"/>
          <p:cNvSpPr txBox="1">
            <a:spLocks noChangeArrowheads="1"/>
          </p:cNvSpPr>
          <p:nvPr/>
        </p:nvSpPr>
        <p:spPr bwMode="auto">
          <a:xfrm>
            <a:off x="500063" y="1857375"/>
            <a:ext cx="6786562" cy="3970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ts val="0"/>
              </a:spcBef>
              <a:defRPr/>
            </a:pPr>
            <a:r>
              <a:rPr lang="ru-RU" sz="28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(3; 7), (1; 5), (2; 4), (4; 3), (5; 2), (6; 2),</a:t>
            </a:r>
          </a:p>
          <a:p>
            <a:pPr>
              <a:spcBef>
                <a:spcPts val="0"/>
              </a:spcBef>
              <a:defRPr/>
            </a:pPr>
            <a:r>
              <a:rPr lang="ru-RU" sz="28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(8; 4), </a:t>
            </a:r>
            <a:br>
              <a:rPr lang="ru-RU" sz="28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(8;-1), (6; 0), (0;-3), (2;-6), (-2;-3), (-4;-2), (-5;-1), (-6; 1), (-6; 2), (-3; 5), (3; 7)</a:t>
            </a:r>
            <a:br>
              <a:rPr lang="ru-RU" sz="28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Отдельно: </a:t>
            </a:r>
            <a:r>
              <a:rPr lang="ru-RU" sz="28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(-3; 3)</a:t>
            </a:r>
            <a:br>
              <a:rPr lang="ru-RU" sz="28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Отдельно: </a:t>
            </a:r>
            <a:r>
              <a:rPr lang="ru-RU" sz="28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(-6; 1), (-4; 1)</a:t>
            </a:r>
            <a:br>
              <a:rPr lang="ru-RU" sz="28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Отдельно: </a:t>
            </a:r>
            <a:r>
              <a:rPr lang="ru-RU" sz="28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(-3; 5), (-2; 2), (-2; 0), (-4;-2)</a:t>
            </a:r>
            <a:br>
              <a:rPr lang="ru-RU" sz="28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(за единичный отрезок примите 1 клетку тетради)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28625" y="214313"/>
            <a:ext cx="8501063" cy="150810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2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itchFamily="18" charset="0"/>
              </a:rPr>
              <a:t>Постройте фигуру, последовательно соединив  отрезками точки с координатам</a:t>
            </a:r>
            <a:r>
              <a:rPr lang="ru-RU" sz="3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itchFamily="18" charset="0"/>
              </a:rPr>
              <a:t>и </a:t>
            </a:r>
          </a:p>
          <a:p>
            <a:pPr>
              <a:defRPr/>
            </a:pPr>
            <a:endParaRPr lang="ru-RU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7286625" y="3214688"/>
            <a:ext cx="1428750" cy="15700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9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72438" y="2714625"/>
            <a:ext cx="857250" cy="11080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6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2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2228" grpId="0"/>
      <p:bldP spid="3" grpId="0"/>
      <p:bldP spid="6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857251" y="928688"/>
            <a:ext cx="7715278" cy="378619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4579" name="WordArt 6"/>
          <p:cNvSpPr>
            <a:spLocks noChangeArrowheads="1" noChangeShapeType="1" noTextEdit="1"/>
          </p:cNvSpPr>
          <p:nvPr/>
        </p:nvSpPr>
        <p:spPr bwMode="auto">
          <a:xfrm>
            <a:off x="1258888" y="188913"/>
            <a:ext cx="6265862" cy="3959225"/>
          </a:xfrm>
          <a:prstGeom prst="rect">
            <a:avLst/>
          </a:prstGeom>
        </p:spPr>
        <p:txBody>
          <a:bodyPr wrap="none" fromWordArt="1">
            <a:prstTxWarp prst="textCurveDown">
              <a:avLst>
                <a:gd name="adj" fmla="val 43477"/>
              </a:avLst>
            </a:prstTxWarp>
          </a:bodyPr>
          <a:lstStyle/>
          <a:p>
            <a:pPr algn="ctr"/>
            <a:endParaRPr lang="ru-RU" sz="3600" b="1" kern="10" spc="720" normalizeH="1">
              <a:ln w="12700">
                <a:solidFill>
                  <a:srgbClr val="EAEAEA"/>
                </a:solidFill>
                <a:round/>
                <a:headEnd/>
                <a:tailEnd/>
              </a:ln>
              <a:solidFill>
                <a:srgbClr val="002060"/>
              </a:soli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latin typeface="Century Schoolbook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5750" y="1643050"/>
            <a:ext cx="885825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66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itchFamily="18" charset="0"/>
              </a:rPr>
              <a:t>Всем спасибо за работу!</a:t>
            </a:r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/>
    </p:bld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5">
      <a:dk1>
        <a:srgbClr val="000000"/>
      </a:dk1>
      <a:lt1>
        <a:srgbClr val="FFFFD9"/>
      </a:lt1>
      <a:dk2>
        <a:srgbClr val="000000"/>
      </a:dk2>
      <a:lt2>
        <a:srgbClr val="777777"/>
      </a:lt2>
      <a:accent1>
        <a:srgbClr val="FFFFF7"/>
      </a:accent1>
      <a:accent2>
        <a:srgbClr val="33CCCC"/>
      </a:accent2>
      <a:accent3>
        <a:srgbClr val="FFFFE9"/>
      </a:accent3>
      <a:accent4>
        <a:srgbClr val="000000"/>
      </a:accent4>
      <a:accent5>
        <a:srgbClr val="FFFFFA"/>
      </a:accent5>
      <a:accent6>
        <a:srgbClr val="2DB9B9"/>
      </a:accent6>
      <a:hlink>
        <a:srgbClr val="FF5050"/>
      </a:hlink>
      <a:folHlink>
        <a:srgbClr val="FF99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Поток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олнцестояние">
    <a:dk1>
      <a:sysClr val="windowText" lastClr="000000"/>
    </a:dk1>
    <a:lt1>
      <a:sysClr val="window" lastClr="FFFFFF"/>
    </a:lt1>
    <a:dk2>
      <a:srgbClr val="4F271C"/>
    </a:dk2>
    <a:lt2>
      <a:srgbClr val="E7DEC9"/>
    </a:lt2>
    <a:accent1>
      <a:srgbClr val="3891A7"/>
    </a:accent1>
    <a:accent2>
      <a:srgbClr val="FEB80A"/>
    </a:accent2>
    <a:accent3>
      <a:srgbClr val="C32D2E"/>
    </a:accent3>
    <a:accent4>
      <a:srgbClr val="84AA33"/>
    </a:accent4>
    <a:accent5>
      <a:srgbClr val="964305"/>
    </a:accent5>
    <a:accent6>
      <a:srgbClr val="475A8D"/>
    </a:accent6>
    <a:hlink>
      <a:srgbClr val="8DC765"/>
    </a:hlink>
    <a:folHlink>
      <a:srgbClr val="AA8A14"/>
    </a:folHlink>
  </a:clrScheme>
</a:themeOverride>
</file>

<file path=ppt/theme/themeOverride2.xml><?xml version="1.0" encoding="utf-8"?>
<a:themeOverride xmlns:a="http://schemas.openxmlformats.org/drawingml/2006/main">
  <a:clrScheme name="Солнцестояние">
    <a:dk1>
      <a:sysClr val="windowText" lastClr="000000"/>
    </a:dk1>
    <a:lt1>
      <a:sysClr val="window" lastClr="FFFFFF"/>
    </a:lt1>
    <a:dk2>
      <a:srgbClr val="4F271C"/>
    </a:dk2>
    <a:lt2>
      <a:srgbClr val="E7DEC9"/>
    </a:lt2>
    <a:accent1>
      <a:srgbClr val="3891A7"/>
    </a:accent1>
    <a:accent2>
      <a:srgbClr val="FEB80A"/>
    </a:accent2>
    <a:accent3>
      <a:srgbClr val="C32D2E"/>
    </a:accent3>
    <a:accent4>
      <a:srgbClr val="84AA33"/>
    </a:accent4>
    <a:accent5>
      <a:srgbClr val="964305"/>
    </a:accent5>
    <a:accent6>
      <a:srgbClr val="475A8D"/>
    </a:accent6>
    <a:hlink>
      <a:srgbClr val="8DC765"/>
    </a:hlink>
    <a:folHlink>
      <a:srgbClr val="AA8A14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4277</TotalTime>
  <Words>646</Words>
  <Application>Microsoft Office PowerPoint</Application>
  <PresentationFormat>Экран (4:3)</PresentationFormat>
  <Paragraphs>651</Paragraphs>
  <Slides>16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16</vt:i4>
      </vt:variant>
    </vt:vector>
  </HeadingPairs>
  <TitlesOfParts>
    <vt:vector size="18" baseType="lpstr">
      <vt:lpstr>Оформление по умолчанию</vt:lpstr>
      <vt:lpstr>Поток</vt:lpstr>
      <vt:lpstr>  Презентация по теме: «Координатная плоскость».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Это нужно знать: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дом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саша</dc:creator>
  <cp:lastModifiedBy>User</cp:lastModifiedBy>
  <cp:revision>246</cp:revision>
  <dcterms:created xsi:type="dcterms:W3CDTF">2007-02-23T12:27:27Z</dcterms:created>
  <dcterms:modified xsi:type="dcterms:W3CDTF">2013-11-20T06:17:34Z</dcterms:modified>
</cp:coreProperties>
</file>