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notesMasterIdLst>
    <p:notesMasterId r:id="rId40"/>
  </p:notesMasterIdLst>
  <p:sldIdLst>
    <p:sldId id="288" r:id="rId2"/>
    <p:sldId id="278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4" r:id="rId11"/>
    <p:sldId id="305" r:id="rId12"/>
    <p:sldId id="256" r:id="rId13"/>
    <p:sldId id="258" r:id="rId14"/>
    <p:sldId id="257" r:id="rId15"/>
    <p:sldId id="259" r:id="rId16"/>
    <p:sldId id="260" r:id="rId17"/>
    <p:sldId id="262" r:id="rId18"/>
    <p:sldId id="263" r:id="rId19"/>
    <p:sldId id="264" r:id="rId20"/>
    <p:sldId id="265" r:id="rId21"/>
    <p:sldId id="266" r:id="rId22"/>
    <p:sldId id="289" r:id="rId23"/>
    <p:sldId id="291" r:id="rId24"/>
    <p:sldId id="267" r:id="rId25"/>
    <p:sldId id="290" r:id="rId26"/>
    <p:sldId id="292" r:id="rId27"/>
    <p:sldId id="268" r:id="rId28"/>
    <p:sldId id="279" r:id="rId29"/>
    <p:sldId id="269" r:id="rId30"/>
    <p:sldId id="270" r:id="rId31"/>
    <p:sldId id="271" r:id="rId32"/>
    <p:sldId id="272" r:id="rId33"/>
    <p:sldId id="274" r:id="rId34"/>
    <p:sldId id="280" r:id="rId35"/>
    <p:sldId id="273" r:id="rId36"/>
    <p:sldId id="282" r:id="rId37"/>
    <p:sldId id="293" r:id="rId38"/>
    <p:sldId id="283" r:id="rId3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  <a:srgbClr val="003300"/>
    <a:srgbClr val="D3D6B8"/>
    <a:srgbClr val="1F2039"/>
    <a:srgbClr val="E82D0E"/>
    <a:srgbClr val="41427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4" autoAdjust="0"/>
    <p:restoredTop sz="94660"/>
  </p:normalViewPr>
  <p:slideViewPr>
    <p:cSldViewPr>
      <p:cViewPr varScale="1">
        <p:scale>
          <a:sx n="103" d="100"/>
          <a:sy n="103" d="100"/>
        </p:scale>
        <p:origin x="-2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8B8FFCC-65DF-4C8D-BCDB-434E3FC570F8}" type="datetimeFigureOut">
              <a:rPr lang="ru-RU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9C2A7CF6-4966-4BE3-B857-233D57DDF0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0474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107950"/>
            <a:ext cx="9101138" cy="6489700"/>
            <a:chOff x="0" y="68"/>
            <a:chExt cx="5733" cy="4088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hidden">
            <a:xfrm rot="-5400000">
              <a:off x="19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hidden">
            <a:xfrm rot="-5400000">
              <a:off x="19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hidden">
            <a:xfrm rot="-5400000">
              <a:off x="19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hidden">
            <a:xfrm rot="-5400000">
              <a:off x="19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hidden">
            <a:xfrm rot="-5400000">
              <a:off x="19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hidden">
            <a:xfrm rot="-5400000">
              <a:off x="19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hidden">
            <a:xfrm rot="-5400000">
              <a:off x="19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hidden">
            <a:xfrm rot="-5400000">
              <a:off x="19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hidden">
            <a:xfrm>
              <a:off x="483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hidden">
            <a:xfrm>
              <a:off x="984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hidden">
            <a:xfrm>
              <a:off x="984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hidden">
            <a:xfrm>
              <a:off x="483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hidden">
            <a:xfrm rot="-5400000">
              <a:off x="734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hidden">
            <a:xfrm rot="-5400000">
              <a:off x="1263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hidden">
            <a:xfrm rot="-5400000">
              <a:off x="1263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hidden">
            <a:xfrm rot="-5400000">
              <a:off x="734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hidden">
            <a:xfrm>
              <a:off x="483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hidden">
            <a:xfrm>
              <a:off x="984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hidden">
            <a:xfrm>
              <a:off x="984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hidden">
            <a:xfrm>
              <a:off x="483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hidden">
            <a:xfrm rot="-5400000">
              <a:off x="734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hidden">
            <a:xfrm rot="-5400000">
              <a:off x="1263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hidden">
            <a:xfrm rot="-5400000">
              <a:off x="1263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hidden">
            <a:xfrm rot="-5400000">
              <a:off x="734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hidden">
            <a:xfrm>
              <a:off x="483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hidden">
            <a:xfrm>
              <a:off x="984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hidden">
            <a:xfrm>
              <a:off x="984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hidden">
            <a:xfrm>
              <a:off x="483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hidden">
            <a:xfrm rot="-5400000">
              <a:off x="734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hidden">
            <a:xfrm rot="-5400000">
              <a:off x="1263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hidden">
            <a:xfrm rot="-5400000">
              <a:off x="1263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hidden">
            <a:xfrm rot="-5400000">
              <a:off x="734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hidden">
            <a:xfrm>
              <a:off x="483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hidden">
            <a:xfrm>
              <a:off x="984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9" name="Line 37"/>
            <p:cNvSpPr>
              <a:spLocks noChangeShapeType="1"/>
            </p:cNvSpPr>
            <p:nvPr/>
          </p:nvSpPr>
          <p:spPr bwMode="hidden">
            <a:xfrm>
              <a:off x="984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hidden">
            <a:xfrm>
              <a:off x="483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" name="Line 39"/>
            <p:cNvSpPr>
              <a:spLocks noChangeShapeType="1"/>
            </p:cNvSpPr>
            <p:nvPr/>
          </p:nvSpPr>
          <p:spPr bwMode="hidden">
            <a:xfrm rot="-5400000">
              <a:off x="734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2" name="Line 40"/>
            <p:cNvSpPr>
              <a:spLocks noChangeShapeType="1"/>
            </p:cNvSpPr>
            <p:nvPr/>
          </p:nvSpPr>
          <p:spPr bwMode="hidden">
            <a:xfrm rot="-5400000">
              <a:off x="1263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hidden">
            <a:xfrm rot="-5400000">
              <a:off x="1263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" name="Line 42"/>
            <p:cNvSpPr>
              <a:spLocks noChangeShapeType="1"/>
            </p:cNvSpPr>
            <p:nvPr/>
          </p:nvSpPr>
          <p:spPr bwMode="hidden">
            <a:xfrm rot="-5400000">
              <a:off x="734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hidden">
            <a:xfrm>
              <a:off x="1551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" name="Line 44"/>
            <p:cNvSpPr>
              <a:spLocks noChangeShapeType="1"/>
            </p:cNvSpPr>
            <p:nvPr/>
          </p:nvSpPr>
          <p:spPr bwMode="hidden">
            <a:xfrm>
              <a:off x="2052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hidden">
            <a:xfrm>
              <a:off x="2052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8" name="Line 46"/>
            <p:cNvSpPr>
              <a:spLocks noChangeShapeType="1"/>
            </p:cNvSpPr>
            <p:nvPr/>
          </p:nvSpPr>
          <p:spPr bwMode="hidden">
            <a:xfrm>
              <a:off x="1551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9" name="Line 47"/>
            <p:cNvSpPr>
              <a:spLocks noChangeShapeType="1"/>
            </p:cNvSpPr>
            <p:nvPr/>
          </p:nvSpPr>
          <p:spPr bwMode="hidden">
            <a:xfrm rot="-5400000">
              <a:off x="1802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hidden">
            <a:xfrm rot="-5400000">
              <a:off x="2331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hidden">
            <a:xfrm rot="-5400000">
              <a:off x="2331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2" name="Line 50"/>
            <p:cNvSpPr>
              <a:spLocks noChangeShapeType="1"/>
            </p:cNvSpPr>
            <p:nvPr/>
          </p:nvSpPr>
          <p:spPr bwMode="hidden">
            <a:xfrm rot="-5400000">
              <a:off x="1802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" name="Line 51"/>
            <p:cNvSpPr>
              <a:spLocks noChangeShapeType="1"/>
            </p:cNvSpPr>
            <p:nvPr/>
          </p:nvSpPr>
          <p:spPr bwMode="hidden">
            <a:xfrm>
              <a:off x="1551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hidden">
            <a:xfrm>
              <a:off x="2052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" name="Line 53"/>
            <p:cNvSpPr>
              <a:spLocks noChangeShapeType="1"/>
            </p:cNvSpPr>
            <p:nvPr/>
          </p:nvSpPr>
          <p:spPr bwMode="hidden">
            <a:xfrm>
              <a:off x="2052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6" name="Line 54"/>
            <p:cNvSpPr>
              <a:spLocks noChangeShapeType="1"/>
            </p:cNvSpPr>
            <p:nvPr/>
          </p:nvSpPr>
          <p:spPr bwMode="hidden">
            <a:xfrm>
              <a:off x="1551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hidden">
            <a:xfrm rot="-5400000">
              <a:off x="1802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" name="Line 56"/>
            <p:cNvSpPr>
              <a:spLocks noChangeShapeType="1"/>
            </p:cNvSpPr>
            <p:nvPr/>
          </p:nvSpPr>
          <p:spPr bwMode="hidden">
            <a:xfrm rot="-5400000">
              <a:off x="2331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hidden">
            <a:xfrm rot="-5400000">
              <a:off x="2331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hidden">
            <a:xfrm rot="-5400000">
              <a:off x="1802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hidden">
            <a:xfrm>
              <a:off x="1551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" name="Line 60"/>
            <p:cNvSpPr>
              <a:spLocks noChangeShapeType="1"/>
            </p:cNvSpPr>
            <p:nvPr/>
          </p:nvSpPr>
          <p:spPr bwMode="hidden">
            <a:xfrm>
              <a:off x="2052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3" name="Line 61"/>
            <p:cNvSpPr>
              <a:spLocks noChangeShapeType="1"/>
            </p:cNvSpPr>
            <p:nvPr/>
          </p:nvSpPr>
          <p:spPr bwMode="hidden">
            <a:xfrm>
              <a:off x="2052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4" name="Line 62"/>
            <p:cNvSpPr>
              <a:spLocks noChangeShapeType="1"/>
            </p:cNvSpPr>
            <p:nvPr/>
          </p:nvSpPr>
          <p:spPr bwMode="hidden">
            <a:xfrm>
              <a:off x="1551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hidden">
            <a:xfrm rot="-5400000">
              <a:off x="1802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hidden">
            <a:xfrm rot="-5400000">
              <a:off x="2331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7" name="Line 65"/>
            <p:cNvSpPr>
              <a:spLocks noChangeShapeType="1"/>
            </p:cNvSpPr>
            <p:nvPr/>
          </p:nvSpPr>
          <p:spPr bwMode="hidden">
            <a:xfrm rot="-5400000">
              <a:off x="2331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8" name="Line 66"/>
            <p:cNvSpPr>
              <a:spLocks noChangeShapeType="1"/>
            </p:cNvSpPr>
            <p:nvPr/>
          </p:nvSpPr>
          <p:spPr bwMode="hidden">
            <a:xfrm rot="-5400000">
              <a:off x="1802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9" name="Line 67"/>
            <p:cNvSpPr>
              <a:spLocks noChangeShapeType="1"/>
            </p:cNvSpPr>
            <p:nvPr/>
          </p:nvSpPr>
          <p:spPr bwMode="hidden">
            <a:xfrm>
              <a:off x="1551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0" name="Line 68"/>
            <p:cNvSpPr>
              <a:spLocks noChangeShapeType="1"/>
            </p:cNvSpPr>
            <p:nvPr/>
          </p:nvSpPr>
          <p:spPr bwMode="hidden">
            <a:xfrm>
              <a:off x="2052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" name="Line 69"/>
            <p:cNvSpPr>
              <a:spLocks noChangeShapeType="1"/>
            </p:cNvSpPr>
            <p:nvPr/>
          </p:nvSpPr>
          <p:spPr bwMode="hidden">
            <a:xfrm>
              <a:off x="2052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" name="Line 70"/>
            <p:cNvSpPr>
              <a:spLocks noChangeShapeType="1"/>
            </p:cNvSpPr>
            <p:nvPr/>
          </p:nvSpPr>
          <p:spPr bwMode="hidden">
            <a:xfrm>
              <a:off x="1551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" name="Line 71"/>
            <p:cNvSpPr>
              <a:spLocks noChangeShapeType="1"/>
            </p:cNvSpPr>
            <p:nvPr/>
          </p:nvSpPr>
          <p:spPr bwMode="hidden">
            <a:xfrm rot="-5400000">
              <a:off x="1802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" name="Line 72"/>
            <p:cNvSpPr>
              <a:spLocks noChangeShapeType="1"/>
            </p:cNvSpPr>
            <p:nvPr/>
          </p:nvSpPr>
          <p:spPr bwMode="hidden">
            <a:xfrm rot="-5400000">
              <a:off x="2331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5" name="Line 73"/>
            <p:cNvSpPr>
              <a:spLocks noChangeShapeType="1"/>
            </p:cNvSpPr>
            <p:nvPr/>
          </p:nvSpPr>
          <p:spPr bwMode="hidden">
            <a:xfrm rot="-5400000">
              <a:off x="2331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6" name="Line 74"/>
            <p:cNvSpPr>
              <a:spLocks noChangeShapeType="1"/>
            </p:cNvSpPr>
            <p:nvPr/>
          </p:nvSpPr>
          <p:spPr bwMode="hidden">
            <a:xfrm rot="-5400000">
              <a:off x="1802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7" name="Line 75"/>
            <p:cNvSpPr>
              <a:spLocks noChangeShapeType="1"/>
            </p:cNvSpPr>
            <p:nvPr/>
          </p:nvSpPr>
          <p:spPr bwMode="hidden">
            <a:xfrm>
              <a:off x="2619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8" name="Line 76"/>
            <p:cNvSpPr>
              <a:spLocks noChangeShapeType="1"/>
            </p:cNvSpPr>
            <p:nvPr/>
          </p:nvSpPr>
          <p:spPr bwMode="hidden">
            <a:xfrm>
              <a:off x="3120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9" name="Line 77"/>
            <p:cNvSpPr>
              <a:spLocks noChangeShapeType="1"/>
            </p:cNvSpPr>
            <p:nvPr/>
          </p:nvSpPr>
          <p:spPr bwMode="hidden">
            <a:xfrm>
              <a:off x="3120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0" name="Line 78"/>
            <p:cNvSpPr>
              <a:spLocks noChangeShapeType="1"/>
            </p:cNvSpPr>
            <p:nvPr/>
          </p:nvSpPr>
          <p:spPr bwMode="hidden">
            <a:xfrm>
              <a:off x="2619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1" name="Line 79"/>
            <p:cNvSpPr>
              <a:spLocks noChangeShapeType="1"/>
            </p:cNvSpPr>
            <p:nvPr/>
          </p:nvSpPr>
          <p:spPr bwMode="hidden">
            <a:xfrm rot="-5400000">
              <a:off x="2870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" name="Line 80"/>
            <p:cNvSpPr>
              <a:spLocks noChangeShapeType="1"/>
            </p:cNvSpPr>
            <p:nvPr/>
          </p:nvSpPr>
          <p:spPr bwMode="hidden">
            <a:xfrm rot="-5400000">
              <a:off x="3399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3" name="Line 81"/>
            <p:cNvSpPr>
              <a:spLocks noChangeShapeType="1"/>
            </p:cNvSpPr>
            <p:nvPr/>
          </p:nvSpPr>
          <p:spPr bwMode="hidden">
            <a:xfrm rot="-5400000">
              <a:off x="3399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4" name="Line 82"/>
            <p:cNvSpPr>
              <a:spLocks noChangeShapeType="1"/>
            </p:cNvSpPr>
            <p:nvPr/>
          </p:nvSpPr>
          <p:spPr bwMode="hidden">
            <a:xfrm rot="-5400000">
              <a:off x="2870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5" name="Line 83"/>
            <p:cNvSpPr>
              <a:spLocks noChangeShapeType="1"/>
            </p:cNvSpPr>
            <p:nvPr/>
          </p:nvSpPr>
          <p:spPr bwMode="hidden">
            <a:xfrm>
              <a:off x="2619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6" name="Line 84"/>
            <p:cNvSpPr>
              <a:spLocks noChangeShapeType="1"/>
            </p:cNvSpPr>
            <p:nvPr/>
          </p:nvSpPr>
          <p:spPr bwMode="hidden">
            <a:xfrm>
              <a:off x="3120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7" name="Line 85"/>
            <p:cNvSpPr>
              <a:spLocks noChangeShapeType="1"/>
            </p:cNvSpPr>
            <p:nvPr/>
          </p:nvSpPr>
          <p:spPr bwMode="hidden">
            <a:xfrm>
              <a:off x="3120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8" name="Line 86"/>
            <p:cNvSpPr>
              <a:spLocks noChangeShapeType="1"/>
            </p:cNvSpPr>
            <p:nvPr/>
          </p:nvSpPr>
          <p:spPr bwMode="hidden">
            <a:xfrm>
              <a:off x="2619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9" name="Line 87"/>
            <p:cNvSpPr>
              <a:spLocks noChangeShapeType="1"/>
            </p:cNvSpPr>
            <p:nvPr/>
          </p:nvSpPr>
          <p:spPr bwMode="hidden">
            <a:xfrm rot="-5400000">
              <a:off x="2870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" name="Line 88"/>
            <p:cNvSpPr>
              <a:spLocks noChangeShapeType="1"/>
            </p:cNvSpPr>
            <p:nvPr/>
          </p:nvSpPr>
          <p:spPr bwMode="hidden">
            <a:xfrm rot="-5400000">
              <a:off x="3399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1" name="Line 89"/>
            <p:cNvSpPr>
              <a:spLocks noChangeShapeType="1"/>
            </p:cNvSpPr>
            <p:nvPr/>
          </p:nvSpPr>
          <p:spPr bwMode="hidden">
            <a:xfrm rot="-5400000">
              <a:off x="3399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2" name="Line 90"/>
            <p:cNvSpPr>
              <a:spLocks noChangeShapeType="1"/>
            </p:cNvSpPr>
            <p:nvPr/>
          </p:nvSpPr>
          <p:spPr bwMode="hidden">
            <a:xfrm rot="-5400000">
              <a:off x="2870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3" name="Line 91"/>
            <p:cNvSpPr>
              <a:spLocks noChangeShapeType="1"/>
            </p:cNvSpPr>
            <p:nvPr/>
          </p:nvSpPr>
          <p:spPr bwMode="hidden">
            <a:xfrm>
              <a:off x="2619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" name="Line 92"/>
            <p:cNvSpPr>
              <a:spLocks noChangeShapeType="1"/>
            </p:cNvSpPr>
            <p:nvPr/>
          </p:nvSpPr>
          <p:spPr bwMode="hidden">
            <a:xfrm>
              <a:off x="3120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5" name="Line 93"/>
            <p:cNvSpPr>
              <a:spLocks noChangeShapeType="1"/>
            </p:cNvSpPr>
            <p:nvPr/>
          </p:nvSpPr>
          <p:spPr bwMode="hidden">
            <a:xfrm>
              <a:off x="3120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6" name="Line 94"/>
            <p:cNvSpPr>
              <a:spLocks noChangeShapeType="1"/>
            </p:cNvSpPr>
            <p:nvPr/>
          </p:nvSpPr>
          <p:spPr bwMode="hidden">
            <a:xfrm>
              <a:off x="2619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7" name="Line 95"/>
            <p:cNvSpPr>
              <a:spLocks noChangeShapeType="1"/>
            </p:cNvSpPr>
            <p:nvPr/>
          </p:nvSpPr>
          <p:spPr bwMode="hidden">
            <a:xfrm rot="-5400000">
              <a:off x="2870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8" name="Line 96"/>
            <p:cNvSpPr>
              <a:spLocks noChangeShapeType="1"/>
            </p:cNvSpPr>
            <p:nvPr/>
          </p:nvSpPr>
          <p:spPr bwMode="hidden">
            <a:xfrm rot="-5400000">
              <a:off x="3399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9" name="Line 97"/>
            <p:cNvSpPr>
              <a:spLocks noChangeShapeType="1"/>
            </p:cNvSpPr>
            <p:nvPr/>
          </p:nvSpPr>
          <p:spPr bwMode="hidden">
            <a:xfrm rot="-5400000">
              <a:off x="3399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0" name="Line 98"/>
            <p:cNvSpPr>
              <a:spLocks noChangeShapeType="1"/>
            </p:cNvSpPr>
            <p:nvPr/>
          </p:nvSpPr>
          <p:spPr bwMode="hidden">
            <a:xfrm rot="-5400000">
              <a:off x="2870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1" name="Line 99"/>
            <p:cNvSpPr>
              <a:spLocks noChangeShapeType="1"/>
            </p:cNvSpPr>
            <p:nvPr/>
          </p:nvSpPr>
          <p:spPr bwMode="hidden">
            <a:xfrm>
              <a:off x="2619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" name="Line 100"/>
            <p:cNvSpPr>
              <a:spLocks noChangeShapeType="1"/>
            </p:cNvSpPr>
            <p:nvPr/>
          </p:nvSpPr>
          <p:spPr bwMode="hidden">
            <a:xfrm>
              <a:off x="3120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" name="Line 101"/>
            <p:cNvSpPr>
              <a:spLocks noChangeShapeType="1"/>
            </p:cNvSpPr>
            <p:nvPr/>
          </p:nvSpPr>
          <p:spPr bwMode="hidden">
            <a:xfrm>
              <a:off x="3120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" name="Line 102"/>
            <p:cNvSpPr>
              <a:spLocks noChangeShapeType="1"/>
            </p:cNvSpPr>
            <p:nvPr/>
          </p:nvSpPr>
          <p:spPr bwMode="hidden">
            <a:xfrm>
              <a:off x="2619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" name="Line 103"/>
            <p:cNvSpPr>
              <a:spLocks noChangeShapeType="1"/>
            </p:cNvSpPr>
            <p:nvPr/>
          </p:nvSpPr>
          <p:spPr bwMode="hidden">
            <a:xfrm rot="-5400000">
              <a:off x="2870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" name="Line 104"/>
            <p:cNvSpPr>
              <a:spLocks noChangeShapeType="1"/>
            </p:cNvSpPr>
            <p:nvPr/>
          </p:nvSpPr>
          <p:spPr bwMode="hidden">
            <a:xfrm rot="-5400000">
              <a:off x="3399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7" name="Line 105"/>
            <p:cNvSpPr>
              <a:spLocks noChangeShapeType="1"/>
            </p:cNvSpPr>
            <p:nvPr/>
          </p:nvSpPr>
          <p:spPr bwMode="hidden">
            <a:xfrm rot="-5400000">
              <a:off x="3399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8" name="Line 106"/>
            <p:cNvSpPr>
              <a:spLocks noChangeShapeType="1"/>
            </p:cNvSpPr>
            <p:nvPr/>
          </p:nvSpPr>
          <p:spPr bwMode="hidden">
            <a:xfrm rot="-5400000">
              <a:off x="2870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9" name="Line 107"/>
            <p:cNvSpPr>
              <a:spLocks noChangeShapeType="1"/>
            </p:cNvSpPr>
            <p:nvPr/>
          </p:nvSpPr>
          <p:spPr bwMode="hidden">
            <a:xfrm>
              <a:off x="3687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0" name="Line 108"/>
            <p:cNvSpPr>
              <a:spLocks noChangeShapeType="1"/>
            </p:cNvSpPr>
            <p:nvPr/>
          </p:nvSpPr>
          <p:spPr bwMode="hidden">
            <a:xfrm>
              <a:off x="4188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1" name="Line 109"/>
            <p:cNvSpPr>
              <a:spLocks noChangeShapeType="1"/>
            </p:cNvSpPr>
            <p:nvPr/>
          </p:nvSpPr>
          <p:spPr bwMode="hidden">
            <a:xfrm>
              <a:off x="4188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" name="Line 110"/>
            <p:cNvSpPr>
              <a:spLocks noChangeShapeType="1"/>
            </p:cNvSpPr>
            <p:nvPr/>
          </p:nvSpPr>
          <p:spPr bwMode="hidden">
            <a:xfrm>
              <a:off x="3687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3" name="Line 111"/>
            <p:cNvSpPr>
              <a:spLocks noChangeShapeType="1"/>
            </p:cNvSpPr>
            <p:nvPr/>
          </p:nvSpPr>
          <p:spPr bwMode="hidden">
            <a:xfrm rot="-5400000">
              <a:off x="3938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4" name="Line 112"/>
            <p:cNvSpPr>
              <a:spLocks noChangeShapeType="1"/>
            </p:cNvSpPr>
            <p:nvPr/>
          </p:nvSpPr>
          <p:spPr bwMode="hidden">
            <a:xfrm rot="-5400000">
              <a:off x="4467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5" name="Line 113"/>
            <p:cNvSpPr>
              <a:spLocks noChangeShapeType="1"/>
            </p:cNvSpPr>
            <p:nvPr/>
          </p:nvSpPr>
          <p:spPr bwMode="hidden">
            <a:xfrm rot="-5400000">
              <a:off x="4467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" name="Line 114"/>
            <p:cNvSpPr>
              <a:spLocks noChangeShapeType="1"/>
            </p:cNvSpPr>
            <p:nvPr/>
          </p:nvSpPr>
          <p:spPr bwMode="hidden">
            <a:xfrm rot="-5400000">
              <a:off x="3938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7" name="Line 115"/>
            <p:cNvSpPr>
              <a:spLocks noChangeShapeType="1"/>
            </p:cNvSpPr>
            <p:nvPr/>
          </p:nvSpPr>
          <p:spPr bwMode="hidden">
            <a:xfrm>
              <a:off x="3687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" name="Line 116"/>
            <p:cNvSpPr>
              <a:spLocks noChangeShapeType="1"/>
            </p:cNvSpPr>
            <p:nvPr/>
          </p:nvSpPr>
          <p:spPr bwMode="hidden">
            <a:xfrm>
              <a:off x="4188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9" name="Line 117"/>
            <p:cNvSpPr>
              <a:spLocks noChangeShapeType="1"/>
            </p:cNvSpPr>
            <p:nvPr/>
          </p:nvSpPr>
          <p:spPr bwMode="hidden">
            <a:xfrm>
              <a:off x="4188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0" name="Line 118"/>
            <p:cNvSpPr>
              <a:spLocks noChangeShapeType="1"/>
            </p:cNvSpPr>
            <p:nvPr/>
          </p:nvSpPr>
          <p:spPr bwMode="hidden">
            <a:xfrm>
              <a:off x="3687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1" name="Line 119"/>
            <p:cNvSpPr>
              <a:spLocks noChangeShapeType="1"/>
            </p:cNvSpPr>
            <p:nvPr/>
          </p:nvSpPr>
          <p:spPr bwMode="hidden">
            <a:xfrm rot="-5400000">
              <a:off x="3938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" name="Line 120"/>
            <p:cNvSpPr>
              <a:spLocks noChangeShapeType="1"/>
            </p:cNvSpPr>
            <p:nvPr/>
          </p:nvSpPr>
          <p:spPr bwMode="hidden">
            <a:xfrm rot="-5400000">
              <a:off x="4467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" name="Line 121"/>
            <p:cNvSpPr>
              <a:spLocks noChangeShapeType="1"/>
            </p:cNvSpPr>
            <p:nvPr/>
          </p:nvSpPr>
          <p:spPr bwMode="hidden">
            <a:xfrm rot="-5400000">
              <a:off x="4467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4" name="Line 122"/>
            <p:cNvSpPr>
              <a:spLocks noChangeShapeType="1"/>
            </p:cNvSpPr>
            <p:nvPr/>
          </p:nvSpPr>
          <p:spPr bwMode="hidden">
            <a:xfrm rot="-5400000">
              <a:off x="3938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5" name="Line 123"/>
            <p:cNvSpPr>
              <a:spLocks noChangeShapeType="1"/>
            </p:cNvSpPr>
            <p:nvPr/>
          </p:nvSpPr>
          <p:spPr bwMode="hidden">
            <a:xfrm>
              <a:off x="3687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" name="Line 124"/>
            <p:cNvSpPr>
              <a:spLocks noChangeShapeType="1"/>
            </p:cNvSpPr>
            <p:nvPr/>
          </p:nvSpPr>
          <p:spPr bwMode="hidden">
            <a:xfrm>
              <a:off x="4188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7" name="Line 125"/>
            <p:cNvSpPr>
              <a:spLocks noChangeShapeType="1"/>
            </p:cNvSpPr>
            <p:nvPr/>
          </p:nvSpPr>
          <p:spPr bwMode="hidden">
            <a:xfrm>
              <a:off x="4188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" name="Line 126"/>
            <p:cNvSpPr>
              <a:spLocks noChangeShapeType="1"/>
            </p:cNvSpPr>
            <p:nvPr/>
          </p:nvSpPr>
          <p:spPr bwMode="hidden">
            <a:xfrm>
              <a:off x="3687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9" name="Line 127"/>
            <p:cNvSpPr>
              <a:spLocks noChangeShapeType="1"/>
            </p:cNvSpPr>
            <p:nvPr/>
          </p:nvSpPr>
          <p:spPr bwMode="hidden">
            <a:xfrm rot="-5400000">
              <a:off x="3938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0" name="Line 128"/>
            <p:cNvSpPr>
              <a:spLocks noChangeShapeType="1"/>
            </p:cNvSpPr>
            <p:nvPr/>
          </p:nvSpPr>
          <p:spPr bwMode="hidden">
            <a:xfrm rot="-5400000">
              <a:off x="4467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1" name="Line 129"/>
            <p:cNvSpPr>
              <a:spLocks noChangeShapeType="1"/>
            </p:cNvSpPr>
            <p:nvPr/>
          </p:nvSpPr>
          <p:spPr bwMode="hidden">
            <a:xfrm rot="-5400000">
              <a:off x="4467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2" name="Line 130"/>
            <p:cNvSpPr>
              <a:spLocks noChangeShapeType="1"/>
            </p:cNvSpPr>
            <p:nvPr/>
          </p:nvSpPr>
          <p:spPr bwMode="hidden">
            <a:xfrm rot="-5400000">
              <a:off x="3938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3" name="Line 131"/>
            <p:cNvSpPr>
              <a:spLocks noChangeShapeType="1"/>
            </p:cNvSpPr>
            <p:nvPr/>
          </p:nvSpPr>
          <p:spPr bwMode="hidden">
            <a:xfrm>
              <a:off x="3687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4" name="Line 132"/>
            <p:cNvSpPr>
              <a:spLocks noChangeShapeType="1"/>
            </p:cNvSpPr>
            <p:nvPr/>
          </p:nvSpPr>
          <p:spPr bwMode="hidden">
            <a:xfrm>
              <a:off x="4188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" name="Line 133"/>
            <p:cNvSpPr>
              <a:spLocks noChangeShapeType="1"/>
            </p:cNvSpPr>
            <p:nvPr/>
          </p:nvSpPr>
          <p:spPr bwMode="hidden">
            <a:xfrm>
              <a:off x="4188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6" name="Line 134"/>
            <p:cNvSpPr>
              <a:spLocks noChangeShapeType="1"/>
            </p:cNvSpPr>
            <p:nvPr/>
          </p:nvSpPr>
          <p:spPr bwMode="hidden">
            <a:xfrm>
              <a:off x="3687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7" name="Line 135"/>
            <p:cNvSpPr>
              <a:spLocks noChangeShapeType="1"/>
            </p:cNvSpPr>
            <p:nvPr/>
          </p:nvSpPr>
          <p:spPr bwMode="hidden">
            <a:xfrm rot="-5400000">
              <a:off x="3938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8" name="Line 136"/>
            <p:cNvSpPr>
              <a:spLocks noChangeShapeType="1"/>
            </p:cNvSpPr>
            <p:nvPr/>
          </p:nvSpPr>
          <p:spPr bwMode="hidden">
            <a:xfrm rot="-5400000">
              <a:off x="4467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9" name="Line 137"/>
            <p:cNvSpPr>
              <a:spLocks noChangeShapeType="1"/>
            </p:cNvSpPr>
            <p:nvPr/>
          </p:nvSpPr>
          <p:spPr bwMode="hidden">
            <a:xfrm rot="-5400000">
              <a:off x="4467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0" name="Line 138"/>
            <p:cNvSpPr>
              <a:spLocks noChangeShapeType="1"/>
            </p:cNvSpPr>
            <p:nvPr/>
          </p:nvSpPr>
          <p:spPr bwMode="hidden">
            <a:xfrm rot="-5400000">
              <a:off x="3938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1" name="Line 139"/>
            <p:cNvSpPr>
              <a:spLocks noChangeShapeType="1"/>
            </p:cNvSpPr>
            <p:nvPr/>
          </p:nvSpPr>
          <p:spPr bwMode="hidden">
            <a:xfrm>
              <a:off x="4755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2" name="Line 140"/>
            <p:cNvSpPr>
              <a:spLocks noChangeShapeType="1"/>
            </p:cNvSpPr>
            <p:nvPr/>
          </p:nvSpPr>
          <p:spPr bwMode="hidden">
            <a:xfrm>
              <a:off x="5256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" name="Line 141"/>
            <p:cNvSpPr>
              <a:spLocks noChangeShapeType="1"/>
            </p:cNvSpPr>
            <p:nvPr/>
          </p:nvSpPr>
          <p:spPr bwMode="hidden">
            <a:xfrm>
              <a:off x="5256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" name="Line 142"/>
            <p:cNvSpPr>
              <a:spLocks noChangeShapeType="1"/>
            </p:cNvSpPr>
            <p:nvPr/>
          </p:nvSpPr>
          <p:spPr bwMode="hidden">
            <a:xfrm>
              <a:off x="4755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5" name="Line 143"/>
            <p:cNvSpPr>
              <a:spLocks noChangeShapeType="1"/>
            </p:cNvSpPr>
            <p:nvPr/>
          </p:nvSpPr>
          <p:spPr bwMode="hidden">
            <a:xfrm rot="-5400000">
              <a:off x="5006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6" name="Line 144"/>
            <p:cNvSpPr>
              <a:spLocks noChangeShapeType="1"/>
            </p:cNvSpPr>
            <p:nvPr/>
          </p:nvSpPr>
          <p:spPr bwMode="hidden">
            <a:xfrm rot="-5400000">
              <a:off x="553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7" name="Line 145"/>
            <p:cNvSpPr>
              <a:spLocks noChangeShapeType="1"/>
            </p:cNvSpPr>
            <p:nvPr/>
          </p:nvSpPr>
          <p:spPr bwMode="hidden">
            <a:xfrm rot="-5400000">
              <a:off x="553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8" name="Line 146"/>
            <p:cNvSpPr>
              <a:spLocks noChangeShapeType="1"/>
            </p:cNvSpPr>
            <p:nvPr/>
          </p:nvSpPr>
          <p:spPr bwMode="hidden">
            <a:xfrm rot="-5400000">
              <a:off x="5006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9" name="Line 147"/>
            <p:cNvSpPr>
              <a:spLocks noChangeShapeType="1"/>
            </p:cNvSpPr>
            <p:nvPr/>
          </p:nvSpPr>
          <p:spPr bwMode="hidden">
            <a:xfrm>
              <a:off x="4755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0" name="Line 148"/>
            <p:cNvSpPr>
              <a:spLocks noChangeShapeType="1"/>
            </p:cNvSpPr>
            <p:nvPr/>
          </p:nvSpPr>
          <p:spPr bwMode="hidden">
            <a:xfrm>
              <a:off x="5256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1" name="Line 149"/>
            <p:cNvSpPr>
              <a:spLocks noChangeShapeType="1"/>
            </p:cNvSpPr>
            <p:nvPr/>
          </p:nvSpPr>
          <p:spPr bwMode="hidden">
            <a:xfrm>
              <a:off x="5256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2" name="Line 150"/>
            <p:cNvSpPr>
              <a:spLocks noChangeShapeType="1"/>
            </p:cNvSpPr>
            <p:nvPr/>
          </p:nvSpPr>
          <p:spPr bwMode="hidden">
            <a:xfrm>
              <a:off x="4755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3" name="Line 151"/>
            <p:cNvSpPr>
              <a:spLocks noChangeShapeType="1"/>
            </p:cNvSpPr>
            <p:nvPr/>
          </p:nvSpPr>
          <p:spPr bwMode="hidden">
            <a:xfrm rot="-5400000">
              <a:off x="5006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" name="Line 152"/>
            <p:cNvSpPr>
              <a:spLocks noChangeShapeType="1"/>
            </p:cNvSpPr>
            <p:nvPr/>
          </p:nvSpPr>
          <p:spPr bwMode="hidden">
            <a:xfrm rot="-5400000">
              <a:off x="553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5" name="Line 153"/>
            <p:cNvSpPr>
              <a:spLocks noChangeShapeType="1"/>
            </p:cNvSpPr>
            <p:nvPr/>
          </p:nvSpPr>
          <p:spPr bwMode="hidden">
            <a:xfrm rot="-5400000">
              <a:off x="553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6" name="Line 154"/>
            <p:cNvSpPr>
              <a:spLocks noChangeShapeType="1"/>
            </p:cNvSpPr>
            <p:nvPr/>
          </p:nvSpPr>
          <p:spPr bwMode="hidden">
            <a:xfrm rot="-5400000">
              <a:off x="5006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7" name="Line 155"/>
            <p:cNvSpPr>
              <a:spLocks noChangeShapeType="1"/>
            </p:cNvSpPr>
            <p:nvPr/>
          </p:nvSpPr>
          <p:spPr bwMode="hidden">
            <a:xfrm>
              <a:off x="4755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8" name="Line 156"/>
            <p:cNvSpPr>
              <a:spLocks noChangeShapeType="1"/>
            </p:cNvSpPr>
            <p:nvPr/>
          </p:nvSpPr>
          <p:spPr bwMode="hidden">
            <a:xfrm>
              <a:off x="5256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9" name="Line 157"/>
            <p:cNvSpPr>
              <a:spLocks noChangeShapeType="1"/>
            </p:cNvSpPr>
            <p:nvPr/>
          </p:nvSpPr>
          <p:spPr bwMode="hidden">
            <a:xfrm>
              <a:off x="5256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0" name="Line 158"/>
            <p:cNvSpPr>
              <a:spLocks noChangeShapeType="1"/>
            </p:cNvSpPr>
            <p:nvPr/>
          </p:nvSpPr>
          <p:spPr bwMode="hidden">
            <a:xfrm>
              <a:off x="4755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1" name="Line 159"/>
            <p:cNvSpPr>
              <a:spLocks noChangeShapeType="1"/>
            </p:cNvSpPr>
            <p:nvPr/>
          </p:nvSpPr>
          <p:spPr bwMode="hidden">
            <a:xfrm rot="-5400000">
              <a:off x="5006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2" name="Line 160"/>
            <p:cNvSpPr>
              <a:spLocks noChangeShapeType="1"/>
            </p:cNvSpPr>
            <p:nvPr/>
          </p:nvSpPr>
          <p:spPr bwMode="hidden">
            <a:xfrm rot="-5400000">
              <a:off x="553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" name="Line 161"/>
            <p:cNvSpPr>
              <a:spLocks noChangeShapeType="1"/>
            </p:cNvSpPr>
            <p:nvPr/>
          </p:nvSpPr>
          <p:spPr bwMode="hidden">
            <a:xfrm rot="-5400000">
              <a:off x="553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4" name="Line 162"/>
            <p:cNvSpPr>
              <a:spLocks noChangeShapeType="1"/>
            </p:cNvSpPr>
            <p:nvPr/>
          </p:nvSpPr>
          <p:spPr bwMode="hidden">
            <a:xfrm rot="-5400000">
              <a:off x="5006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5" name="Line 163"/>
            <p:cNvSpPr>
              <a:spLocks noChangeShapeType="1"/>
            </p:cNvSpPr>
            <p:nvPr/>
          </p:nvSpPr>
          <p:spPr bwMode="hidden">
            <a:xfrm>
              <a:off x="4755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6" name="Line 164"/>
            <p:cNvSpPr>
              <a:spLocks noChangeShapeType="1"/>
            </p:cNvSpPr>
            <p:nvPr/>
          </p:nvSpPr>
          <p:spPr bwMode="hidden">
            <a:xfrm>
              <a:off x="5256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7" name="Line 165"/>
            <p:cNvSpPr>
              <a:spLocks noChangeShapeType="1"/>
            </p:cNvSpPr>
            <p:nvPr/>
          </p:nvSpPr>
          <p:spPr bwMode="hidden">
            <a:xfrm>
              <a:off x="5256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8" name="Line 166"/>
            <p:cNvSpPr>
              <a:spLocks noChangeShapeType="1"/>
            </p:cNvSpPr>
            <p:nvPr/>
          </p:nvSpPr>
          <p:spPr bwMode="hidden">
            <a:xfrm>
              <a:off x="4755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9" name="Line 167"/>
            <p:cNvSpPr>
              <a:spLocks noChangeShapeType="1"/>
            </p:cNvSpPr>
            <p:nvPr/>
          </p:nvSpPr>
          <p:spPr bwMode="hidden">
            <a:xfrm rot="-5400000">
              <a:off x="5006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0" name="Line 168"/>
            <p:cNvSpPr>
              <a:spLocks noChangeShapeType="1"/>
            </p:cNvSpPr>
            <p:nvPr/>
          </p:nvSpPr>
          <p:spPr bwMode="hidden">
            <a:xfrm rot="-5400000">
              <a:off x="553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1" name="Line 169"/>
            <p:cNvSpPr>
              <a:spLocks noChangeShapeType="1"/>
            </p:cNvSpPr>
            <p:nvPr/>
          </p:nvSpPr>
          <p:spPr bwMode="hidden">
            <a:xfrm rot="-5400000">
              <a:off x="553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" name="Line 170"/>
            <p:cNvSpPr>
              <a:spLocks noChangeShapeType="1"/>
            </p:cNvSpPr>
            <p:nvPr/>
          </p:nvSpPr>
          <p:spPr bwMode="hidden">
            <a:xfrm rot="-5400000">
              <a:off x="5006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3" name="Line 171"/>
            <p:cNvSpPr>
              <a:spLocks noChangeShapeType="1"/>
            </p:cNvSpPr>
            <p:nvPr/>
          </p:nvSpPr>
          <p:spPr bwMode="hidden">
            <a:xfrm rot="-5400000">
              <a:off x="19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4" name="Line 172"/>
            <p:cNvSpPr>
              <a:spLocks noChangeShapeType="1"/>
            </p:cNvSpPr>
            <p:nvPr/>
          </p:nvSpPr>
          <p:spPr bwMode="hidden">
            <a:xfrm rot="-5400000">
              <a:off x="737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5" name="Line 173"/>
            <p:cNvSpPr>
              <a:spLocks noChangeShapeType="1"/>
            </p:cNvSpPr>
            <p:nvPr/>
          </p:nvSpPr>
          <p:spPr bwMode="hidden">
            <a:xfrm rot="-5400000">
              <a:off x="1266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6" name="Line 174"/>
            <p:cNvSpPr>
              <a:spLocks noChangeShapeType="1"/>
            </p:cNvSpPr>
            <p:nvPr/>
          </p:nvSpPr>
          <p:spPr bwMode="hidden">
            <a:xfrm rot="-5400000">
              <a:off x="1805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7" name="Line 175"/>
            <p:cNvSpPr>
              <a:spLocks noChangeShapeType="1"/>
            </p:cNvSpPr>
            <p:nvPr/>
          </p:nvSpPr>
          <p:spPr bwMode="hidden">
            <a:xfrm rot="-5400000">
              <a:off x="2334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8" name="Line 176"/>
            <p:cNvSpPr>
              <a:spLocks noChangeShapeType="1"/>
            </p:cNvSpPr>
            <p:nvPr/>
          </p:nvSpPr>
          <p:spPr bwMode="hidden">
            <a:xfrm rot="-5400000">
              <a:off x="2873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9" name="Line 177"/>
            <p:cNvSpPr>
              <a:spLocks noChangeShapeType="1"/>
            </p:cNvSpPr>
            <p:nvPr/>
          </p:nvSpPr>
          <p:spPr bwMode="hidden">
            <a:xfrm rot="-5400000">
              <a:off x="3402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0" name="Line 178"/>
            <p:cNvSpPr>
              <a:spLocks noChangeShapeType="1"/>
            </p:cNvSpPr>
            <p:nvPr/>
          </p:nvSpPr>
          <p:spPr bwMode="hidden">
            <a:xfrm rot="-5400000">
              <a:off x="3941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1" name="Line 179"/>
            <p:cNvSpPr>
              <a:spLocks noChangeShapeType="1"/>
            </p:cNvSpPr>
            <p:nvPr/>
          </p:nvSpPr>
          <p:spPr bwMode="hidden">
            <a:xfrm rot="-5400000">
              <a:off x="4470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2" name="Line 180"/>
            <p:cNvSpPr>
              <a:spLocks noChangeShapeType="1"/>
            </p:cNvSpPr>
            <p:nvPr/>
          </p:nvSpPr>
          <p:spPr bwMode="hidden">
            <a:xfrm rot="-5400000">
              <a:off x="5009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3" name="Line 181"/>
            <p:cNvSpPr>
              <a:spLocks noChangeShapeType="1"/>
            </p:cNvSpPr>
            <p:nvPr/>
          </p:nvSpPr>
          <p:spPr bwMode="hidden">
            <a:xfrm rot="-5400000">
              <a:off x="553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3" name="Group 182"/>
          <p:cNvGrpSpPr>
            <a:grpSpLocks/>
          </p:cNvGrpSpPr>
          <p:nvPr/>
        </p:nvGrpSpPr>
        <p:grpSpPr bwMode="auto">
          <a:xfrm>
            <a:off x="533400" y="1905000"/>
            <a:ext cx="8077200" cy="1676400"/>
            <a:chOff x="336" y="1200"/>
            <a:chExt cx="5088" cy="1056"/>
          </a:xfrm>
        </p:grpSpPr>
        <p:sp>
          <p:nvSpPr>
            <p:cNvPr id="185" name="Rectangle 183"/>
            <p:cNvSpPr>
              <a:spLocks noChangeArrowheads="1"/>
            </p:cNvSpPr>
            <p:nvPr/>
          </p:nvSpPr>
          <p:spPr bwMode="auto">
            <a:xfrm>
              <a:off x="2880" y="1200"/>
              <a:ext cx="2544" cy="5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6" name="Rectangle 184"/>
            <p:cNvSpPr>
              <a:spLocks noChangeArrowheads="1"/>
            </p:cNvSpPr>
            <p:nvPr/>
          </p:nvSpPr>
          <p:spPr bwMode="auto">
            <a:xfrm>
              <a:off x="2880" y="1728"/>
              <a:ext cx="2544" cy="52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7" name="Rectangle 185"/>
            <p:cNvSpPr>
              <a:spLocks noChangeArrowheads="1"/>
            </p:cNvSpPr>
            <p:nvPr/>
          </p:nvSpPr>
          <p:spPr bwMode="auto">
            <a:xfrm>
              <a:off x="336" y="1728"/>
              <a:ext cx="2544" cy="5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8" name="Rectangle 186"/>
            <p:cNvSpPr>
              <a:spLocks noChangeArrowheads="1"/>
            </p:cNvSpPr>
            <p:nvPr/>
          </p:nvSpPr>
          <p:spPr bwMode="auto">
            <a:xfrm>
              <a:off x="336" y="1200"/>
              <a:ext cx="2544" cy="5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9" name="Rectangle 187"/>
            <p:cNvSpPr>
              <a:spLocks noChangeArrowheads="1"/>
            </p:cNvSpPr>
            <p:nvPr/>
          </p:nvSpPr>
          <p:spPr bwMode="white">
            <a:xfrm>
              <a:off x="432" y="1296"/>
              <a:ext cx="4896" cy="86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4" name="Group 193"/>
          <p:cNvGrpSpPr>
            <a:grpSpLocks/>
          </p:cNvGrpSpPr>
          <p:nvPr/>
        </p:nvGrpSpPr>
        <p:grpSpPr bwMode="auto">
          <a:xfrm>
            <a:off x="304800" y="6783388"/>
            <a:ext cx="8458200" cy="74612"/>
            <a:chOff x="192" y="4273"/>
            <a:chExt cx="5328" cy="47"/>
          </a:xfrm>
        </p:grpSpPr>
        <p:sp>
          <p:nvSpPr>
            <p:cNvPr id="191" name="Rectangle 194"/>
            <p:cNvSpPr>
              <a:spLocks noChangeArrowheads="1"/>
            </p:cNvSpPr>
            <p:nvPr/>
          </p:nvSpPr>
          <p:spPr bwMode="ltGray">
            <a:xfrm>
              <a:off x="504" y="4273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2" name="Rectangle 195"/>
            <p:cNvSpPr>
              <a:spLocks noChangeArrowheads="1"/>
            </p:cNvSpPr>
            <p:nvPr/>
          </p:nvSpPr>
          <p:spPr bwMode="ltGray">
            <a:xfrm>
              <a:off x="192" y="4273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3" name="Rectangle 196"/>
            <p:cNvSpPr>
              <a:spLocks noChangeArrowheads="1"/>
            </p:cNvSpPr>
            <p:nvPr/>
          </p:nvSpPr>
          <p:spPr bwMode="ltGray">
            <a:xfrm>
              <a:off x="1176" y="4273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" name="Rectangle 197"/>
            <p:cNvSpPr>
              <a:spLocks noChangeArrowheads="1"/>
            </p:cNvSpPr>
            <p:nvPr/>
          </p:nvSpPr>
          <p:spPr bwMode="ltGray">
            <a:xfrm>
              <a:off x="864" y="4273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5" name="Rectangle 198"/>
            <p:cNvSpPr>
              <a:spLocks noChangeArrowheads="1"/>
            </p:cNvSpPr>
            <p:nvPr/>
          </p:nvSpPr>
          <p:spPr bwMode="ltGray">
            <a:xfrm>
              <a:off x="1848" y="4273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6" name="Rectangle 199"/>
            <p:cNvSpPr>
              <a:spLocks noChangeArrowheads="1"/>
            </p:cNvSpPr>
            <p:nvPr/>
          </p:nvSpPr>
          <p:spPr bwMode="ltGray">
            <a:xfrm>
              <a:off x="1536" y="4273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7" name="Rectangle 200"/>
            <p:cNvSpPr>
              <a:spLocks noChangeArrowheads="1"/>
            </p:cNvSpPr>
            <p:nvPr/>
          </p:nvSpPr>
          <p:spPr bwMode="ltGray">
            <a:xfrm>
              <a:off x="2520" y="4273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" name="Rectangle 201"/>
            <p:cNvSpPr>
              <a:spLocks noChangeArrowheads="1"/>
            </p:cNvSpPr>
            <p:nvPr/>
          </p:nvSpPr>
          <p:spPr bwMode="ltGray">
            <a:xfrm>
              <a:off x="2208" y="4273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9" name="Rectangle 202"/>
            <p:cNvSpPr>
              <a:spLocks noChangeArrowheads="1"/>
            </p:cNvSpPr>
            <p:nvPr/>
          </p:nvSpPr>
          <p:spPr bwMode="ltGray">
            <a:xfrm>
              <a:off x="3192" y="4273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0" name="Rectangle 203"/>
            <p:cNvSpPr>
              <a:spLocks noChangeArrowheads="1"/>
            </p:cNvSpPr>
            <p:nvPr/>
          </p:nvSpPr>
          <p:spPr bwMode="ltGray">
            <a:xfrm>
              <a:off x="2880" y="4273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1" name="Rectangle 204"/>
            <p:cNvSpPr>
              <a:spLocks noChangeArrowheads="1"/>
            </p:cNvSpPr>
            <p:nvPr/>
          </p:nvSpPr>
          <p:spPr bwMode="ltGray">
            <a:xfrm>
              <a:off x="3864" y="4273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2" name="Rectangle 205"/>
            <p:cNvSpPr>
              <a:spLocks noChangeArrowheads="1"/>
            </p:cNvSpPr>
            <p:nvPr/>
          </p:nvSpPr>
          <p:spPr bwMode="ltGray">
            <a:xfrm>
              <a:off x="3552" y="4273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3" name="Rectangle 206"/>
            <p:cNvSpPr>
              <a:spLocks noChangeArrowheads="1"/>
            </p:cNvSpPr>
            <p:nvPr/>
          </p:nvSpPr>
          <p:spPr bwMode="ltGray">
            <a:xfrm>
              <a:off x="4536" y="4273"/>
              <a:ext cx="312" cy="47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4" name="Rectangle 207"/>
            <p:cNvSpPr>
              <a:spLocks noChangeArrowheads="1"/>
            </p:cNvSpPr>
            <p:nvPr/>
          </p:nvSpPr>
          <p:spPr bwMode="ltGray">
            <a:xfrm>
              <a:off x="4224" y="4273"/>
              <a:ext cx="312" cy="4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5" name="Rectangle 208"/>
            <p:cNvSpPr>
              <a:spLocks noChangeArrowheads="1"/>
            </p:cNvSpPr>
            <p:nvPr/>
          </p:nvSpPr>
          <p:spPr bwMode="ltGray">
            <a:xfrm>
              <a:off x="5208" y="4273"/>
              <a:ext cx="312" cy="4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6" name="Rectangle 209"/>
            <p:cNvSpPr>
              <a:spLocks noChangeArrowheads="1"/>
            </p:cNvSpPr>
            <p:nvPr/>
          </p:nvSpPr>
          <p:spPr bwMode="ltGray">
            <a:xfrm>
              <a:off x="4896" y="4273"/>
              <a:ext cx="312" cy="4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pic>
        <p:nvPicPr>
          <p:cNvPr id="207" name="Picture 210" descr="posbul1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7063" y="3363913"/>
            <a:ext cx="293687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08" name="Rectangle 188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3716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309" name="Rectangle 18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08" name="Rectangle 19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A0AB7CD-1AC3-4323-B5D9-0EED3A706A93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209" name="Rectangle 19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http://videouroki.net</a:t>
            </a:r>
            <a:endParaRPr lang="ru-RU"/>
          </a:p>
        </p:txBody>
      </p:sp>
      <p:sp>
        <p:nvSpPr>
          <p:cNvPr id="210" name="Rectangle 19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BE9BC63-5B1D-47D3-8E2C-1043096FD2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0B635-6528-4790-9C89-62CD299551E2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http://videouroki.net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FF6EF-4ECE-44D7-8793-CC949F5F1A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D41E5-4282-4A48-A6D2-A7E1071547E3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http://videouroki.net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A214A-0165-448D-8BBC-CD5D409779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7543C-F57D-4B68-ADFF-33EEAFEEA0C5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http://videouroki.net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69900-9C46-4ABD-9B50-E59463E749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2F995-6692-4592-9F81-48604FE888FC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http://videouroki.net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AAC31-D8DE-4F5E-A675-87EC8CA4321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9C50E-43A4-4BD2-9B6F-32394FE3155E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http://videouroki.net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8CB39-3AC6-43DA-9818-3FA2ED5B7F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A552F-2FFC-4E0C-A753-B0AF8EFA3D72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http://videouroki.net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7B0D7-96F3-4106-BAC0-DEE23FA44B8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7DA97-31EC-486A-9144-634AE53FDDE5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http://videouroki.net</a:t>
            </a: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86BCD-438E-4172-8799-D72BAD8EDF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9848D-AA5D-4B6E-A453-58D89A96DE72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http://videouroki.net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A9607-B86E-407C-A6A1-A903B49411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EAC79-3C27-4069-AED7-A97058CED094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http://videouroki.net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C256B-27AB-4650-AF00-6249B29530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65DBF-00D9-472D-98E2-9E38533A0C3B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http://videouroki.net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E9F6A-AD0A-4119-89D1-F1613AC3F0A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96460-F57D-426F-8653-1043B8E9B865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http://videouroki.net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E3BB1-0E96-4143-905F-D60C7C97999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 smtClean="0">
                <a:latin typeface="+mn-lt"/>
              </a:defRPr>
            </a:lvl1pPr>
          </a:lstStyle>
          <a:p>
            <a:pPr>
              <a:defRPr/>
            </a:pPr>
            <a:fld id="{2A27D23C-B258-4C4C-B75E-EE8C6D8849B0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http://videouroki.net</a:t>
            </a:r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 smtClean="0">
                <a:latin typeface="+mn-lt"/>
              </a:defRPr>
            </a:lvl1pPr>
          </a:lstStyle>
          <a:p>
            <a:pPr>
              <a:defRPr/>
            </a:pPr>
            <a:fld id="{EB444D99-246E-41D7-A705-27137EF447E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15900" y="76200"/>
            <a:ext cx="8686800" cy="6781800"/>
            <a:chOff x="136" y="48"/>
            <a:chExt cx="5472" cy="4272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136" y="48"/>
              <a:ext cx="5472" cy="212"/>
              <a:chOff x="136" y="48"/>
              <a:chExt cx="5472" cy="212"/>
            </a:xfrm>
          </p:grpSpPr>
          <p:grpSp>
            <p:nvGrpSpPr>
              <p:cNvPr id="4" name="Group 9"/>
              <p:cNvGrpSpPr>
                <a:grpSpLocks/>
              </p:cNvGrpSpPr>
              <p:nvPr/>
            </p:nvGrpSpPr>
            <p:grpSpPr bwMode="auto">
              <a:xfrm>
                <a:off x="136" y="48"/>
                <a:ext cx="1056" cy="212"/>
                <a:chOff x="2544" y="2160"/>
                <a:chExt cx="1920" cy="384"/>
              </a:xfrm>
            </p:grpSpPr>
            <p:sp>
              <p:nvSpPr>
                <p:cNvPr id="4106" name="Rectangle 10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07" name="Rectangle 11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08" name="Rectangle 12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09" name="Rectangle 13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10" name="Rectangle 14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7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5" name="Group 15"/>
              <p:cNvGrpSpPr>
                <a:grpSpLocks/>
              </p:cNvGrpSpPr>
              <p:nvPr/>
            </p:nvGrpSpPr>
            <p:grpSpPr bwMode="auto">
              <a:xfrm>
                <a:off x="1240" y="48"/>
                <a:ext cx="1056" cy="212"/>
                <a:chOff x="2544" y="2160"/>
                <a:chExt cx="1920" cy="384"/>
              </a:xfrm>
            </p:grpSpPr>
            <p:sp>
              <p:nvSpPr>
                <p:cNvPr id="4112" name="Rectangle 16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13" name="Rectangle 17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14" name="Rectangle 18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15" name="Rectangle 19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16" name="Rectangle 20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7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6" name="Group 21"/>
              <p:cNvGrpSpPr>
                <a:grpSpLocks/>
              </p:cNvGrpSpPr>
              <p:nvPr/>
            </p:nvGrpSpPr>
            <p:grpSpPr bwMode="auto">
              <a:xfrm>
                <a:off x="2344" y="48"/>
                <a:ext cx="1056" cy="212"/>
                <a:chOff x="2544" y="2160"/>
                <a:chExt cx="1920" cy="384"/>
              </a:xfrm>
            </p:grpSpPr>
            <p:sp>
              <p:nvSpPr>
                <p:cNvPr id="4118" name="Rectangle 22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19" name="Rectangle 23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20" name="Rectangle 24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21" name="Rectangle 25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22" name="Rectangle 26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7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7" name="Group 27"/>
              <p:cNvGrpSpPr>
                <a:grpSpLocks/>
              </p:cNvGrpSpPr>
              <p:nvPr/>
            </p:nvGrpSpPr>
            <p:grpSpPr bwMode="auto">
              <a:xfrm>
                <a:off x="3448" y="48"/>
                <a:ext cx="1056" cy="212"/>
                <a:chOff x="2544" y="2160"/>
                <a:chExt cx="1920" cy="384"/>
              </a:xfrm>
            </p:grpSpPr>
            <p:sp>
              <p:nvSpPr>
                <p:cNvPr id="4124" name="Rectangle 28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25" name="Rectangle 29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26" name="Rectangle 30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27" name="Rectangle 31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28" name="Rectangle 32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7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8" name="Group 33"/>
              <p:cNvGrpSpPr>
                <a:grpSpLocks/>
              </p:cNvGrpSpPr>
              <p:nvPr/>
            </p:nvGrpSpPr>
            <p:grpSpPr bwMode="auto">
              <a:xfrm>
                <a:off x="4552" y="48"/>
                <a:ext cx="1056" cy="212"/>
                <a:chOff x="2544" y="2160"/>
                <a:chExt cx="1920" cy="384"/>
              </a:xfrm>
            </p:grpSpPr>
            <p:sp>
              <p:nvSpPr>
                <p:cNvPr id="4130" name="Rectangle 34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31" name="Rectangle 35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32" name="Rectangle 36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33" name="Rectangle 37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34" name="Rectangle 38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7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9" name="Group 39"/>
            <p:cNvGrpSpPr>
              <a:grpSpLocks/>
            </p:cNvGrpSpPr>
            <p:nvPr/>
          </p:nvGrpSpPr>
          <p:grpSpPr bwMode="auto">
            <a:xfrm>
              <a:off x="192" y="4273"/>
              <a:ext cx="5328" cy="47"/>
              <a:chOff x="192" y="3840"/>
              <a:chExt cx="5328" cy="47"/>
            </a:xfrm>
          </p:grpSpPr>
          <p:grpSp>
            <p:nvGrpSpPr>
              <p:cNvPr id="10" name="Group 40"/>
              <p:cNvGrpSpPr>
                <a:grpSpLocks/>
              </p:cNvGrpSpPr>
              <p:nvPr userDrawn="1"/>
            </p:nvGrpSpPr>
            <p:grpSpPr bwMode="auto">
              <a:xfrm>
                <a:off x="192" y="3840"/>
                <a:ext cx="624" cy="47"/>
                <a:chOff x="624" y="3706"/>
                <a:chExt cx="1056" cy="106"/>
              </a:xfrm>
            </p:grpSpPr>
            <p:sp>
              <p:nvSpPr>
                <p:cNvPr id="4137" name="Rectangle 41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38" name="Rectangle 42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11" name="Group 43"/>
              <p:cNvGrpSpPr>
                <a:grpSpLocks/>
              </p:cNvGrpSpPr>
              <p:nvPr userDrawn="1"/>
            </p:nvGrpSpPr>
            <p:grpSpPr bwMode="auto">
              <a:xfrm>
                <a:off x="864" y="3840"/>
                <a:ext cx="624" cy="47"/>
                <a:chOff x="624" y="3600"/>
                <a:chExt cx="1056" cy="106"/>
              </a:xfrm>
            </p:grpSpPr>
            <p:sp>
              <p:nvSpPr>
                <p:cNvPr id="4140" name="Rectangle 44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41" name="Rectangle 45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12" name="Group 46"/>
              <p:cNvGrpSpPr>
                <a:grpSpLocks/>
              </p:cNvGrpSpPr>
              <p:nvPr userDrawn="1"/>
            </p:nvGrpSpPr>
            <p:grpSpPr bwMode="auto">
              <a:xfrm>
                <a:off x="1536" y="3840"/>
                <a:ext cx="624" cy="47"/>
                <a:chOff x="624" y="3706"/>
                <a:chExt cx="1056" cy="106"/>
              </a:xfrm>
            </p:grpSpPr>
            <p:sp>
              <p:nvSpPr>
                <p:cNvPr id="4143" name="Rectangle 47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44" name="Rectangle 48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13" name="Group 49"/>
              <p:cNvGrpSpPr>
                <a:grpSpLocks/>
              </p:cNvGrpSpPr>
              <p:nvPr userDrawn="1"/>
            </p:nvGrpSpPr>
            <p:grpSpPr bwMode="auto">
              <a:xfrm>
                <a:off x="2208" y="3840"/>
                <a:ext cx="624" cy="47"/>
                <a:chOff x="624" y="3600"/>
                <a:chExt cx="1056" cy="106"/>
              </a:xfrm>
            </p:grpSpPr>
            <p:sp>
              <p:nvSpPr>
                <p:cNvPr id="4146" name="Rectangle 50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47" name="Rectangle 51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14" name="Group 52"/>
              <p:cNvGrpSpPr>
                <a:grpSpLocks/>
              </p:cNvGrpSpPr>
              <p:nvPr userDrawn="1"/>
            </p:nvGrpSpPr>
            <p:grpSpPr bwMode="auto">
              <a:xfrm>
                <a:off x="2880" y="3840"/>
                <a:ext cx="624" cy="47"/>
                <a:chOff x="624" y="3706"/>
                <a:chExt cx="1056" cy="106"/>
              </a:xfrm>
            </p:grpSpPr>
            <p:sp>
              <p:nvSpPr>
                <p:cNvPr id="4149" name="Rectangle 53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50" name="Rectangle 54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15" name="Group 55"/>
              <p:cNvGrpSpPr>
                <a:grpSpLocks/>
              </p:cNvGrpSpPr>
              <p:nvPr userDrawn="1"/>
            </p:nvGrpSpPr>
            <p:grpSpPr bwMode="auto">
              <a:xfrm>
                <a:off x="3552" y="3840"/>
                <a:ext cx="624" cy="47"/>
                <a:chOff x="624" y="3600"/>
                <a:chExt cx="1056" cy="106"/>
              </a:xfrm>
            </p:grpSpPr>
            <p:sp>
              <p:nvSpPr>
                <p:cNvPr id="4152" name="Rectangle 56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53" name="Rectangle 57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16" name="Group 58"/>
              <p:cNvGrpSpPr>
                <a:grpSpLocks/>
              </p:cNvGrpSpPr>
              <p:nvPr userDrawn="1"/>
            </p:nvGrpSpPr>
            <p:grpSpPr bwMode="auto">
              <a:xfrm>
                <a:off x="4224" y="3840"/>
                <a:ext cx="624" cy="47"/>
                <a:chOff x="624" y="3706"/>
                <a:chExt cx="1056" cy="106"/>
              </a:xfrm>
            </p:grpSpPr>
            <p:sp>
              <p:nvSpPr>
                <p:cNvPr id="4155" name="Rectangle 59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56" name="Rectangle 60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17" name="Group 61"/>
              <p:cNvGrpSpPr>
                <a:grpSpLocks/>
              </p:cNvGrpSpPr>
              <p:nvPr userDrawn="1"/>
            </p:nvGrpSpPr>
            <p:grpSpPr bwMode="auto">
              <a:xfrm>
                <a:off x="4896" y="3840"/>
                <a:ext cx="624" cy="47"/>
                <a:chOff x="624" y="3600"/>
                <a:chExt cx="1056" cy="106"/>
              </a:xfrm>
            </p:grpSpPr>
            <p:sp>
              <p:nvSpPr>
                <p:cNvPr id="4158" name="Rectangle 62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59" name="Rectangle 63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</p:sldLayoutIdLst>
  <p:transition>
    <p:dissolve/>
  </p:transition>
  <p:timing>
    <p:tnLst>
      <p:par>
        <p:cTn id="1" dur="indefinite" restart="never" nodeType="tmRoot"/>
      </p:par>
    </p:tnLst>
  </p:timing>
  <p:hf sldNum="0"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0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05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0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4200" b="1" dirty="0" smtClean="0">
                <a:solidFill>
                  <a:srgbClr val="000000"/>
                </a:solidFill>
              </a:rPr>
              <a:t>Представление числовой информации в компьютере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365625"/>
            <a:ext cx="6400800" cy="115093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sz="3600" dirty="0" smtClean="0">
                <a:solidFill>
                  <a:srgbClr val="1F2039"/>
                </a:solidFill>
                <a:latin typeface="+mj-lt"/>
              </a:rPr>
              <a:t>Компьютерное представление целых чисел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629E20-C892-4335-B207-A1FFCF756801}" type="datetime1">
              <a:rPr lang="ru-RU" smtClean="0"/>
              <a:pPr>
                <a:defRPr/>
              </a:pPr>
              <a:t>24.09.2013</a:t>
            </a:fld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571480"/>
            <a:ext cx="8435975" cy="1071582"/>
          </a:xfrm>
        </p:spPr>
        <p:txBody>
          <a:bodyPr/>
          <a:lstStyle/>
          <a:p>
            <a:r>
              <a:rPr lang="ru-RU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В каком формате хранятся</a:t>
            </a:r>
            <a:br>
              <a:rPr lang="ru-RU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целые числа в памяти компьютера?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57158" y="2285992"/>
            <a:ext cx="4286280" cy="461665"/>
          </a:xfrm>
          <a:prstGeom prst="rect">
            <a:avLst/>
          </a:prstGeom>
          <a:noFill/>
          <a:ln w="38100" algn="ctr">
            <a:solidFill>
              <a:srgbClr val="D7643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с фиксированной запятой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785786" y="3286124"/>
            <a:ext cx="3095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Достоинства: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571472" y="3929066"/>
            <a:ext cx="2952750" cy="1590675"/>
          </a:xfrm>
          <a:prstGeom prst="rect">
            <a:avLst/>
          </a:prstGeom>
          <a:noFill/>
          <a:ln w="38100" algn="ctr">
            <a:solidFill>
              <a:srgbClr val="D7643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b="1" dirty="0"/>
              <a:t>Простота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/>
              <a:t>Наглядность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/>
              <a:t>Простота вычислений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4214810" y="3929066"/>
            <a:ext cx="292895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Недостаток:</a:t>
            </a:r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4071934" y="4500570"/>
            <a:ext cx="2952750" cy="830997"/>
          </a:xfrm>
          <a:prstGeom prst="rect">
            <a:avLst/>
          </a:prstGeom>
          <a:noFill/>
          <a:ln w="38100" algn="ctr">
            <a:solidFill>
              <a:srgbClr val="D7643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b="1" dirty="0"/>
              <a:t>Небольшой </a:t>
            </a:r>
            <a:r>
              <a:rPr lang="ru-RU" sz="2400" b="1" dirty="0" smtClean="0"/>
              <a:t>диапазон</a:t>
            </a:r>
            <a:endParaRPr lang="ru-RU" sz="2400" b="1" dirty="0"/>
          </a:p>
        </p:txBody>
      </p:sp>
      <p:sp>
        <p:nvSpPr>
          <p:cNvPr id="12325" name="Text Box 37"/>
          <p:cNvSpPr txBox="1">
            <a:spLocks noChangeArrowheads="1"/>
          </p:cNvSpPr>
          <p:nvPr/>
        </p:nvSpPr>
        <p:spPr bwMode="auto">
          <a:xfrm>
            <a:off x="4857752" y="2285992"/>
            <a:ext cx="3714776" cy="461665"/>
          </a:xfrm>
          <a:prstGeom prst="rect">
            <a:avLst/>
          </a:prstGeom>
          <a:noFill/>
          <a:ln w="38100" algn="ctr">
            <a:solidFill>
              <a:srgbClr val="D7643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hlinkClick r:id="rId2" action="ppaction://hlinksldjump"/>
              </a:rPr>
              <a:t>с плавающей запятой</a:t>
            </a:r>
            <a:endParaRPr lang="ru-RU" sz="2400" b="1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2214546" y="1857364"/>
            <a:ext cx="357190" cy="35719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6357950" y="1857364"/>
            <a:ext cx="357190" cy="35719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2214546" y="2928934"/>
            <a:ext cx="357190" cy="35719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19284868">
            <a:off x="4239277" y="2729019"/>
            <a:ext cx="279801" cy="132183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4817A4-BC6B-4E91-9419-5F64F483ADE0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12293" grpId="0"/>
      <p:bldP spid="12320" grpId="0" animBg="1"/>
      <p:bldP spid="12321" grpId="0"/>
      <p:bldP spid="12322" grpId="0" animBg="1"/>
      <p:bldP spid="123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500034" y="2928934"/>
            <a:ext cx="800105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ru-RU" sz="3200" b="1" dirty="0"/>
              <a:t>Число в формате с плавающей запятой занимает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ru-RU" sz="3200" b="1" dirty="0"/>
              <a:t> 4 байта (число обычной точности);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ru-RU" sz="3200" b="1" dirty="0"/>
              <a:t>8 байтов (число двойной точности).</a:t>
            </a:r>
            <a:endParaRPr lang="ru-RU" sz="3200" dirty="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547813" y="620713"/>
            <a:ext cx="72739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/>
              <a:t>2</a:t>
            </a:r>
            <a:r>
              <a:rPr lang="ru-RU" sz="4000" b="1">
                <a:solidFill>
                  <a:srgbClr val="FF5050"/>
                </a:solidFill>
              </a:rPr>
              <a:t>,</a:t>
            </a:r>
            <a:r>
              <a:rPr lang="ru-RU" sz="4000" b="1"/>
              <a:t> = 0</a:t>
            </a:r>
            <a:r>
              <a:rPr lang="ru-RU" sz="4000" b="1">
                <a:solidFill>
                  <a:srgbClr val="FF5050"/>
                </a:solidFill>
              </a:rPr>
              <a:t>,</a:t>
            </a:r>
            <a:r>
              <a:rPr lang="ru-RU" sz="4000" b="1"/>
              <a:t>2*10</a:t>
            </a:r>
            <a:r>
              <a:rPr lang="ru-RU" sz="4000" b="1" baseline="30000"/>
              <a:t>1</a:t>
            </a:r>
            <a:r>
              <a:rPr lang="ru-RU" sz="4000" b="1"/>
              <a:t>= 200</a:t>
            </a:r>
            <a:r>
              <a:rPr lang="ru-RU" sz="4000" b="1">
                <a:solidFill>
                  <a:srgbClr val="FF5050"/>
                </a:solidFill>
              </a:rPr>
              <a:t>,</a:t>
            </a:r>
            <a:r>
              <a:rPr lang="ru-RU" sz="4000" b="1"/>
              <a:t>*10</a:t>
            </a:r>
            <a:r>
              <a:rPr lang="ru-RU" sz="4000" b="1" baseline="30000"/>
              <a:t>-2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000232" y="1857364"/>
            <a:ext cx="4105275" cy="495300"/>
          </a:xfrm>
          <a:prstGeom prst="rect">
            <a:avLst/>
          </a:prstGeom>
          <a:noFill/>
          <a:ln w="38100" algn="ctr">
            <a:solidFill>
              <a:srgbClr val="D7643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1" dirty="0"/>
              <a:t>плавающая запятая</a:t>
            </a: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 flipV="1">
            <a:off x="2051050" y="1268411"/>
            <a:ext cx="1949446" cy="5889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 flipH="1" flipV="1">
            <a:off x="3059112" y="1196974"/>
            <a:ext cx="1012821" cy="66038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 flipV="1">
            <a:off x="4071934" y="1268411"/>
            <a:ext cx="1508129" cy="5889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96B9A1-B919-4808-910F-D37E19DF247E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6" grpId="0" animBg="1"/>
      <p:bldP spid="18437" grpId="0" animBg="1"/>
      <p:bldP spid="18438" grpId="0" animBg="1"/>
      <p:bldP spid="1843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19" name="Group 171"/>
          <p:cNvGraphicFramePr>
            <a:graphicFrameLocks noGrp="1"/>
          </p:cNvGraphicFramePr>
          <p:nvPr/>
        </p:nvGraphicFramePr>
        <p:xfrm>
          <a:off x="611188" y="4365625"/>
          <a:ext cx="7921625" cy="719138"/>
        </p:xfrm>
        <a:graphic>
          <a:graphicData uri="http://schemas.openxmlformats.org/drawingml/2006/table">
            <a:tbl>
              <a:tblPr/>
              <a:tblGrid>
                <a:gridCol w="990600"/>
                <a:gridCol w="990600"/>
                <a:gridCol w="989012"/>
                <a:gridCol w="990600"/>
                <a:gridCol w="990600"/>
                <a:gridCol w="990600"/>
                <a:gridCol w="989013"/>
                <a:gridCol w="990600"/>
              </a:tblGrid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142" name="Group 108"/>
          <p:cNvGrpSpPr>
            <a:grpSpLocks/>
          </p:cNvGrpSpPr>
          <p:nvPr/>
        </p:nvGrpSpPr>
        <p:grpSpPr bwMode="auto">
          <a:xfrm>
            <a:off x="900113" y="5157788"/>
            <a:ext cx="7200900" cy="1227137"/>
            <a:chOff x="612" y="2659"/>
            <a:chExt cx="4536" cy="773"/>
          </a:xfrm>
        </p:grpSpPr>
        <p:sp>
          <p:nvSpPr>
            <p:cNvPr id="5147" name="AutoShape 100"/>
            <p:cNvSpPr>
              <a:spLocks/>
            </p:cNvSpPr>
            <p:nvPr/>
          </p:nvSpPr>
          <p:spPr bwMode="auto">
            <a:xfrm rot="-5400000">
              <a:off x="2698" y="573"/>
              <a:ext cx="363" cy="4536"/>
            </a:xfrm>
            <a:prstGeom prst="leftBrace">
              <a:avLst>
                <a:gd name="adj1" fmla="val 104132"/>
                <a:gd name="adj2" fmla="val 50000"/>
              </a:avLst>
            </a:prstGeom>
            <a:noFill/>
            <a:ln w="28575">
              <a:solidFill>
                <a:srgbClr val="E82D0E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8" name="Text Box 101"/>
            <p:cNvSpPr txBox="1">
              <a:spLocks noChangeArrowheads="1"/>
            </p:cNvSpPr>
            <p:nvPr/>
          </p:nvSpPr>
          <p:spPr bwMode="auto">
            <a:xfrm>
              <a:off x="1610" y="3067"/>
              <a:ext cx="281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>
                  <a:solidFill>
                    <a:srgbClr val="000000"/>
                  </a:solidFill>
                  <a:latin typeface="Times New Roman" pitchFamily="18" charset="0"/>
                </a:rPr>
                <a:t>ячейка</a:t>
              </a:r>
              <a:r>
                <a:rPr lang="ru-RU" sz="3200" b="1">
                  <a:solidFill>
                    <a:srgbClr val="1F2039"/>
                  </a:solidFill>
                  <a:latin typeface="Times New Roman" pitchFamily="18" charset="0"/>
                </a:rPr>
                <a:t> </a:t>
              </a:r>
              <a:r>
                <a:rPr lang="ru-RU" sz="3200" b="1">
                  <a:solidFill>
                    <a:srgbClr val="000000"/>
                  </a:solidFill>
                  <a:latin typeface="Times New Roman" pitchFamily="18" charset="0"/>
                </a:rPr>
                <a:t>из</a:t>
              </a:r>
              <a:r>
                <a:rPr lang="ru-RU" sz="3200" b="1">
                  <a:solidFill>
                    <a:schemeClr val="tx2"/>
                  </a:solidFill>
                  <a:latin typeface="Times New Roman" pitchFamily="18" charset="0"/>
                </a:rPr>
                <a:t> </a:t>
              </a:r>
              <a:r>
                <a:rPr lang="en-US" sz="3200" b="1">
                  <a:solidFill>
                    <a:srgbClr val="E82D0E"/>
                  </a:solidFill>
                  <a:latin typeface="Times New Roman" pitchFamily="18" charset="0"/>
                </a:rPr>
                <a:t>n</a:t>
              </a:r>
              <a:r>
                <a:rPr lang="en-US" sz="3200" b="1">
                  <a:solidFill>
                    <a:schemeClr val="tx2"/>
                  </a:solidFill>
                  <a:latin typeface="Times New Roman" pitchFamily="18" charset="0"/>
                </a:rPr>
                <a:t> </a:t>
              </a:r>
              <a:r>
                <a:rPr lang="ru-RU" sz="3200" b="1">
                  <a:solidFill>
                    <a:srgbClr val="000000"/>
                  </a:solidFill>
                  <a:latin typeface="Times New Roman" pitchFamily="18" charset="0"/>
                </a:rPr>
                <a:t>разрядов</a:t>
              </a:r>
            </a:p>
          </p:txBody>
        </p:sp>
      </p:grpSp>
      <p:sp>
        <p:nvSpPr>
          <p:cNvPr id="5143" name="AutoShape 106"/>
          <p:cNvSpPr>
            <a:spLocks/>
          </p:cNvSpPr>
          <p:nvPr/>
        </p:nvSpPr>
        <p:spPr bwMode="auto">
          <a:xfrm>
            <a:off x="1547813" y="3141663"/>
            <a:ext cx="2087562" cy="503237"/>
          </a:xfrm>
          <a:prstGeom prst="borderCallout2">
            <a:avLst>
              <a:gd name="adj1" fmla="val 22713"/>
              <a:gd name="adj2" fmla="val -3648"/>
              <a:gd name="adj3" fmla="val 22713"/>
              <a:gd name="adj4" fmla="val -13690"/>
              <a:gd name="adj5" fmla="val 229023"/>
              <a:gd name="adj6" fmla="val -24106"/>
            </a:avLst>
          </a:prstGeom>
          <a:solidFill>
            <a:srgbClr val="D3D6B8"/>
          </a:solidFill>
          <a:ln w="28575">
            <a:solidFill>
              <a:srgbClr val="E82D0E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>
                <a:solidFill>
                  <a:srgbClr val="E82D0E"/>
                </a:solidFill>
                <a:latin typeface="Times New Roman" pitchFamily="18" charset="0"/>
              </a:rPr>
              <a:t>n</a:t>
            </a:r>
            <a:r>
              <a:rPr lang="ru-RU" sz="2400" b="1">
                <a:solidFill>
                  <a:srgbClr val="E82D0E"/>
                </a:solidFill>
                <a:latin typeface="Times New Roman" pitchFamily="18" charset="0"/>
              </a:rPr>
              <a:t> - 1</a:t>
            </a:r>
            <a:r>
              <a:rPr lang="ru-RU" sz="2400" b="1">
                <a:solidFill>
                  <a:schemeClr val="tx2"/>
                </a:solidFill>
                <a:latin typeface="Times New Roman" pitchFamily="18" charset="0"/>
              </a:rPr>
              <a:t>  </a:t>
            </a:r>
            <a:r>
              <a:rPr lang="ru-RU" sz="2400" b="1">
                <a:solidFill>
                  <a:srgbClr val="000000"/>
                </a:solidFill>
                <a:latin typeface="Times New Roman" pitchFamily="18" charset="0"/>
              </a:rPr>
              <a:t>разряд</a:t>
            </a:r>
          </a:p>
        </p:txBody>
      </p:sp>
      <p:sp>
        <p:nvSpPr>
          <p:cNvPr id="5144" name="AutoShape 107"/>
          <p:cNvSpPr>
            <a:spLocks/>
          </p:cNvSpPr>
          <p:nvPr/>
        </p:nvSpPr>
        <p:spPr bwMode="auto">
          <a:xfrm>
            <a:off x="5940425" y="3141663"/>
            <a:ext cx="1439863" cy="503237"/>
          </a:xfrm>
          <a:prstGeom prst="borderCallout2">
            <a:avLst>
              <a:gd name="adj1" fmla="val 22713"/>
              <a:gd name="adj2" fmla="val 105292"/>
              <a:gd name="adj3" fmla="val 22713"/>
              <a:gd name="adj4" fmla="val 127565"/>
              <a:gd name="adj5" fmla="val 229023"/>
              <a:gd name="adj6" fmla="val 150718"/>
            </a:avLst>
          </a:prstGeom>
          <a:solidFill>
            <a:srgbClr val="D3D6B8"/>
          </a:solidFill>
          <a:ln w="28575">
            <a:solidFill>
              <a:srgbClr val="E82D0E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 b="1">
                <a:solidFill>
                  <a:srgbClr val="E82D0E"/>
                </a:solidFill>
                <a:latin typeface="Times New Roman" pitchFamily="18" charset="0"/>
              </a:rPr>
              <a:t>0</a:t>
            </a:r>
            <a:r>
              <a:rPr lang="ru-RU" sz="2400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sz="2400" b="1">
                <a:solidFill>
                  <a:srgbClr val="000000"/>
                </a:solidFill>
                <a:latin typeface="Times New Roman" pitchFamily="18" charset="0"/>
              </a:rPr>
              <a:t>разряд</a:t>
            </a:r>
          </a:p>
        </p:txBody>
      </p:sp>
      <p:sp>
        <p:nvSpPr>
          <p:cNvPr id="5145" name="Text Box 111"/>
          <p:cNvSpPr txBox="1">
            <a:spLocks noChangeArrowheads="1"/>
          </p:cNvSpPr>
          <p:nvPr/>
        </p:nvSpPr>
        <p:spPr bwMode="auto">
          <a:xfrm>
            <a:off x="285720" y="357166"/>
            <a:ext cx="8536017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E82D0E"/>
                </a:solidFill>
                <a:latin typeface="Times New Roman" pitchFamily="18" charset="0"/>
              </a:rPr>
              <a:t>Ячейка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 – это часть памяти компьютера, вмещающая в себя информацию, доступную для обработки </a:t>
            </a:r>
            <a:r>
              <a:rPr lang="ru-RU" sz="3200" b="1" dirty="0">
                <a:solidFill>
                  <a:srgbClr val="E82D0E"/>
                </a:solidFill>
                <a:latin typeface="Times New Roman" pitchFamily="18" charset="0"/>
              </a:rPr>
              <a:t>отдельной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3200" b="1" dirty="0">
                <a:solidFill>
                  <a:srgbClr val="E82D0E"/>
                </a:solidFill>
                <a:latin typeface="Times New Roman" pitchFamily="18" charset="0"/>
              </a:rPr>
              <a:t>командой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 процессора.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732E87-9BB0-47F2-A30C-7D97F11575D6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14" name="Group 74"/>
          <p:cNvGraphicFramePr>
            <a:graphicFrameLocks noGrp="1"/>
          </p:cNvGraphicFramePr>
          <p:nvPr/>
        </p:nvGraphicFramePr>
        <p:xfrm>
          <a:off x="611188" y="4365625"/>
          <a:ext cx="7921625" cy="719138"/>
        </p:xfrm>
        <a:graphic>
          <a:graphicData uri="http://schemas.openxmlformats.org/drawingml/2006/table">
            <a:tbl>
              <a:tblPr/>
              <a:tblGrid>
                <a:gridCol w="990600"/>
                <a:gridCol w="990600"/>
                <a:gridCol w="989012"/>
                <a:gridCol w="990600"/>
                <a:gridCol w="990600"/>
                <a:gridCol w="990600"/>
                <a:gridCol w="989013"/>
                <a:gridCol w="990600"/>
              </a:tblGrid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6166" name="Group 23"/>
          <p:cNvGrpSpPr>
            <a:grpSpLocks/>
          </p:cNvGrpSpPr>
          <p:nvPr/>
        </p:nvGrpSpPr>
        <p:grpSpPr bwMode="auto">
          <a:xfrm>
            <a:off x="900113" y="5157788"/>
            <a:ext cx="7200900" cy="1227137"/>
            <a:chOff x="612" y="2659"/>
            <a:chExt cx="4536" cy="773"/>
          </a:xfrm>
        </p:grpSpPr>
        <p:sp>
          <p:nvSpPr>
            <p:cNvPr id="6171" name="AutoShape 24"/>
            <p:cNvSpPr>
              <a:spLocks/>
            </p:cNvSpPr>
            <p:nvPr/>
          </p:nvSpPr>
          <p:spPr bwMode="auto">
            <a:xfrm rot="-5400000">
              <a:off x="2698" y="573"/>
              <a:ext cx="363" cy="4536"/>
            </a:xfrm>
            <a:prstGeom prst="leftBrace">
              <a:avLst>
                <a:gd name="adj1" fmla="val 104132"/>
                <a:gd name="adj2" fmla="val 50000"/>
              </a:avLst>
            </a:prstGeom>
            <a:noFill/>
            <a:ln w="28575">
              <a:solidFill>
                <a:srgbClr val="E82D0E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2" name="Text Box 25"/>
            <p:cNvSpPr txBox="1">
              <a:spLocks noChangeArrowheads="1"/>
            </p:cNvSpPr>
            <p:nvPr/>
          </p:nvSpPr>
          <p:spPr bwMode="auto">
            <a:xfrm>
              <a:off x="1610" y="3067"/>
              <a:ext cx="281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b="1">
                  <a:solidFill>
                    <a:srgbClr val="000000"/>
                  </a:solidFill>
                  <a:latin typeface="Times New Roman" pitchFamily="18" charset="0"/>
                </a:rPr>
                <a:t>ячейка</a:t>
              </a:r>
              <a:r>
                <a:rPr lang="ru-RU" sz="3200" b="1">
                  <a:solidFill>
                    <a:srgbClr val="1F2039"/>
                  </a:solidFill>
                  <a:latin typeface="Times New Roman" pitchFamily="18" charset="0"/>
                </a:rPr>
                <a:t> </a:t>
              </a:r>
              <a:r>
                <a:rPr lang="ru-RU" sz="3200" b="1">
                  <a:solidFill>
                    <a:srgbClr val="000000"/>
                  </a:solidFill>
                  <a:latin typeface="Times New Roman" pitchFamily="18" charset="0"/>
                </a:rPr>
                <a:t>из</a:t>
              </a:r>
              <a:r>
                <a:rPr lang="ru-RU" sz="3200" b="1">
                  <a:solidFill>
                    <a:srgbClr val="1F2039"/>
                  </a:solidFill>
                  <a:latin typeface="Times New Roman" pitchFamily="18" charset="0"/>
                </a:rPr>
                <a:t> </a:t>
              </a:r>
              <a:r>
                <a:rPr lang="en-US" sz="3200" b="1">
                  <a:solidFill>
                    <a:srgbClr val="E82D0E"/>
                  </a:solidFill>
                  <a:latin typeface="Times New Roman" pitchFamily="18" charset="0"/>
                </a:rPr>
                <a:t>n</a:t>
              </a:r>
              <a:r>
                <a:rPr lang="en-US" sz="3200" b="1">
                  <a:solidFill>
                    <a:srgbClr val="1F2039"/>
                  </a:solidFill>
                  <a:latin typeface="Times New Roman" pitchFamily="18" charset="0"/>
                </a:rPr>
                <a:t> </a:t>
              </a:r>
              <a:r>
                <a:rPr lang="ru-RU" sz="3200" b="1">
                  <a:solidFill>
                    <a:srgbClr val="000000"/>
                  </a:solidFill>
                  <a:latin typeface="Times New Roman" pitchFamily="18" charset="0"/>
                </a:rPr>
                <a:t>разрядов</a:t>
              </a:r>
            </a:p>
          </p:txBody>
        </p:sp>
      </p:grpSp>
      <p:sp>
        <p:nvSpPr>
          <p:cNvPr id="6167" name="AutoShape 27"/>
          <p:cNvSpPr>
            <a:spLocks/>
          </p:cNvSpPr>
          <p:nvPr/>
        </p:nvSpPr>
        <p:spPr bwMode="auto">
          <a:xfrm>
            <a:off x="1547813" y="3141663"/>
            <a:ext cx="2087562" cy="503237"/>
          </a:xfrm>
          <a:prstGeom prst="borderCallout2">
            <a:avLst>
              <a:gd name="adj1" fmla="val 22713"/>
              <a:gd name="adj2" fmla="val -3648"/>
              <a:gd name="adj3" fmla="val 22713"/>
              <a:gd name="adj4" fmla="val -13690"/>
              <a:gd name="adj5" fmla="val 229023"/>
              <a:gd name="adj6" fmla="val -24106"/>
            </a:avLst>
          </a:prstGeom>
          <a:solidFill>
            <a:srgbClr val="D3D6B8"/>
          </a:solidFill>
          <a:ln w="28575">
            <a:solidFill>
              <a:srgbClr val="E82D0E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>
                <a:solidFill>
                  <a:srgbClr val="E82D0E"/>
                </a:solidFill>
                <a:latin typeface="Times New Roman" pitchFamily="18" charset="0"/>
              </a:rPr>
              <a:t>n</a:t>
            </a:r>
            <a:r>
              <a:rPr lang="ru-RU" sz="2400" b="1">
                <a:solidFill>
                  <a:srgbClr val="E82D0E"/>
                </a:solidFill>
                <a:latin typeface="Times New Roman" pitchFamily="18" charset="0"/>
              </a:rPr>
              <a:t> - 1</a:t>
            </a:r>
            <a:r>
              <a:rPr lang="ru-RU" sz="2400" b="1">
                <a:solidFill>
                  <a:schemeClr val="tx2"/>
                </a:solidFill>
                <a:latin typeface="Times New Roman" pitchFamily="18" charset="0"/>
              </a:rPr>
              <a:t>  </a:t>
            </a:r>
            <a:r>
              <a:rPr lang="ru-RU" sz="2400" b="1">
                <a:solidFill>
                  <a:srgbClr val="000000"/>
                </a:solidFill>
                <a:latin typeface="Times New Roman" pitchFamily="18" charset="0"/>
              </a:rPr>
              <a:t>разряд</a:t>
            </a:r>
          </a:p>
        </p:txBody>
      </p:sp>
      <p:sp>
        <p:nvSpPr>
          <p:cNvPr id="6168" name="AutoShape 28"/>
          <p:cNvSpPr>
            <a:spLocks/>
          </p:cNvSpPr>
          <p:nvPr/>
        </p:nvSpPr>
        <p:spPr bwMode="auto">
          <a:xfrm>
            <a:off x="5940425" y="3141663"/>
            <a:ext cx="1439863" cy="503237"/>
          </a:xfrm>
          <a:prstGeom prst="borderCallout2">
            <a:avLst>
              <a:gd name="adj1" fmla="val 22713"/>
              <a:gd name="adj2" fmla="val 105292"/>
              <a:gd name="adj3" fmla="val 22713"/>
              <a:gd name="adj4" fmla="val 127565"/>
              <a:gd name="adj5" fmla="val 229023"/>
              <a:gd name="adj6" fmla="val 150718"/>
            </a:avLst>
          </a:prstGeom>
          <a:solidFill>
            <a:srgbClr val="D3D6B8"/>
          </a:solidFill>
          <a:ln w="28575">
            <a:solidFill>
              <a:srgbClr val="E82D0E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 b="1">
                <a:solidFill>
                  <a:srgbClr val="E82D0E"/>
                </a:solidFill>
                <a:latin typeface="Times New Roman" pitchFamily="18" charset="0"/>
              </a:rPr>
              <a:t>0</a:t>
            </a:r>
            <a:r>
              <a:rPr lang="ru-RU" sz="2400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sz="2400" b="1">
                <a:solidFill>
                  <a:srgbClr val="000000"/>
                </a:solidFill>
                <a:latin typeface="Times New Roman" pitchFamily="18" charset="0"/>
              </a:rPr>
              <a:t>разряд</a:t>
            </a:r>
          </a:p>
        </p:txBody>
      </p:sp>
      <p:sp>
        <p:nvSpPr>
          <p:cNvPr id="6169" name="Text Box 29"/>
          <p:cNvSpPr txBox="1">
            <a:spLocks noChangeArrowheads="1"/>
          </p:cNvSpPr>
          <p:nvPr/>
        </p:nvSpPr>
        <p:spPr bwMode="auto">
          <a:xfrm>
            <a:off x="250825" y="476250"/>
            <a:ext cx="8607455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0000"/>
                </a:solidFill>
                <a:latin typeface="+mn-lt"/>
              </a:rPr>
              <a:t>Содержимое ячейки памяти называется </a:t>
            </a:r>
            <a:r>
              <a:rPr lang="ru-RU" sz="2800" b="1" dirty="0">
                <a:solidFill>
                  <a:srgbClr val="E82D0E"/>
                </a:solidFill>
                <a:latin typeface="+mn-lt"/>
              </a:rPr>
              <a:t>машинным</a:t>
            </a:r>
            <a:r>
              <a:rPr lang="ru-RU" sz="2800" b="1" dirty="0">
                <a:solidFill>
                  <a:srgbClr val="000000"/>
                </a:solidFill>
                <a:latin typeface="+mn-lt"/>
              </a:rPr>
              <a:t> </a:t>
            </a:r>
            <a:r>
              <a:rPr lang="ru-RU" sz="2800" b="1" dirty="0">
                <a:solidFill>
                  <a:srgbClr val="E82D0E"/>
                </a:solidFill>
                <a:latin typeface="+mn-lt"/>
              </a:rPr>
              <a:t>словом</a:t>
            </a:r>
            <a:r>
              <a:rPr lang="ru-RU" sz="2800" b="1" dirty="0">
                <a:solidFill>
                  <a:srgbClr val="000000"/>
                </a:solidFill>
                <a:latin typeface="+mn-lt"/>
              </a:rPr>
              <a:t>.</a:t>
            </a:r>
          </a:p>
          <a:p>
            <a:r>
              <a:rPr lang="ru-RU" sz="2800" b="1" dirty="0">
                <a:solidFill>
                  <a:srgbClr val="000000"/>
                </a:solidFill>
                <a:latin typeface="+mn-lt"/>
              </a:rPr>
              <a:t>Ячейка памяти разделяется на </a:t>
            </a:r>
            <a:r>
              <a:rPr lang="ru-RU" sz="2800" b="1" dirty="0">
                <a:solidFill>
                  <a:srgbClr val="E82D0E"/>
                </a:solidFill>
                <a:latin typeface="+mn-lt"/>
              </a:rPr>
              <a:t>разряды</a:t>
            </a:r>
            <a:r>
              <a:rPr lang="ru-RU" sz="2800" b="1" dirty="0">
                <a:solidFill>
                  <a:srgbClr val="000000"/>
                </a:solidFill>
                <a:latin typeface="+mn-lt"/>
              </a:rPr>
              <a:t>, в каждом из которых хранится разряд числа</a:t>
            </a:r>
            <a:r>
              <a:rPr lang="ru-RU" sz="3200" b="1" i="1" dirty="0">
                <a:solidFill>
                  <a:srgbClr val="000000"/>
                </a:solidFill>
                <a:latin typeface="+mn-lt"/>
              </a:rPr>
              <a:t>.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4D86EB-C823-42FE-AEC6-13EBD0A91237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827088" y="2060575"/>
            <a:ext cx="7632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214282" y="500042"/>
            <a:ext cx="864399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solidFill>
                  <a:srgbClr val="E82D0E"/>
                </a:solidFill>
                <a:latin typeface="+mj-lt"/>
              </a:rPr>
              <a:t>Единицы измерения объема информации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285720" y="1196975"/>
            <a:ext cx="8572560" cy="2191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ru-RU" sz="3200" b="1" dirty="0">
                <a:solidFill>
                  <a:srgbClr val="000000"/>
                </a:solidFill>
                <a:latin typeface="+mn-lt"/>
              </a:rPr>
              <a:t>Количество информации</a:t>
            </a:r>
            <a:r>
              <a:rPr lang="ru-RU" sz="3200" dirty="0">
                <a:solidFill>
                  <a:srgbClr val="000000"/>
                </a:solidFill>
                <a:latin typeface="+mn-lt"/>
              </a:rPr>
              <a:t>, хранящейся в ЭВМ, измеряется ее «объемом», который выражается в </a:t>
            </a:r>
            <a:r>
              <a:rPr lang="ru-RU" sz="3200" b="1" dirty="0">
                <a:solidFill>
                  <a:srgbClr val="E82D0E"/>
                </a:solidFill>
                <a:latin typeface="+mn-lt"/>
              </a:rPr>
              <a:t>битах</a:t>
            </a:r>
            <a:r>
              <a:rPr lang="ru-RU" sz="3200" dirty="0">
                <a:solidFill>
                  <a:srgbClr val="000000"/>
                </a:solidFill>
                <a:latin typeface="+mn-lt"/>
              </a:rPr>
              <a:t/>
            </a:r>
            <a:br>
              <a:rPr lang="ru-RU" sz="3200" dirty="0">
                <a:solidFill>
                  <a:srgbClr val="000000"/>
                </a:solidFill>
                <a:latin typeface="+mn-lt"/>
              </a:rPr>
            </a:br>
            <a:r>
              <a:rPr lang="ru-RU" sz="2800" dirty="0">
                <a:solidFill>
                  <a:srgbClr val="000000"/>
                </a:solidFill>
                <a:latin typeface="+mn-lt"/>
              </a:rPr>
              <a:t>(от английского </a:t>
            </a:r>
            <a:r>
              <a:rPr lang="en-US" sz="2800" b="1" dirty="0">
                <a:solidFill>
                  <a:srgbClr val="E82D0E"/>
                </a:solidFill>
                <a:latin typeface="+mn-lt"/>
              </a:rPr>
              <a:t>bi</a:t>
            </a:r>
            <a:r>
              <a:rPr lang="en-US" sz="2800" dirty="0">
                <a:solidFill>
                  <a:srgbClr val="000000"/>
                </a:solidFill>
                <a:latin typeface="+mn-lt"/>
              </a:rPr>
              <a:t>nary digi</a:t>
            </a:r>
            <a:r>
              <a:rPr lang="en-US" sz="2800" b="1" dirty="0">
                <a:solidFill>
                  <a:srgbClr val="E82D0E"/>
                </a:solidFill>
                <a:latin typeface="+mn-lt"/>
              </a:rPr>
              <a:t>t</a:t>
            </a:r>
            <a:r>
              <a:rPr lang="ru-RU" sz="2800" b="1" dirty="0">
                <a:solidFill>
                  <a:srgbClr val="000000"/>
                </a:solidFill>
                <a:latin typeface="+mn-lt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+mn-lt"/>
              </a:rPr>
              <a:t>— двоичная цифра).</a:t>
            </a: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357158" y="3786190"/>
            <a:ext cx="828680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0000"/>
                </a:solidFill>
                <a:latin typeface="+mn-lt"/>
              </a:rPr>
              <a:t>Битом</a:t>
            </a:r>
            <a:r>
              <a:rPr lang="ru-RU" sz="4000" dirty="0">
                <a:solidFill>
                  <a:srgbClr val="000000"/>
                </a:solidFill>
                <a:latin typeface="+mn-lt"/>
              </a:rPr>
              <a:t> также называют</a:t>
            </a:r>
            <a:r>
              <a:rPr lang="ru-RU" sz="4000" dirty="0">
                <a:solidFill>
                  <a:schemeClr val="tx2"/>
                </a:solidFill>
                <a:latin typeface="+mn-lt"/>
              </a:rPr>
              <a:t/>
            </a:r>
            <a:br>
              <a:rPr lang="ru-RU" sz="4000" dirty="0">
                <a:solidFill>
                  <a:schemeClr val="tx2"/>
                </a:solidFill>
                <a:latin typeface="+mn-lt"/>
              </a:rPr>
            </a:br>
            <a:r>
              <a:rPr lang="ru-RU" sz="4000" b="1" dirty="0">
                <a:solidFill>
                  <a:srgbClr val="E82D0E"/>
                </a:solidFill>
                <a:latin typeface="+mn-lt"/>
              </a:rPr>
              <a:t>разряд</a:t>
            </a:r>
            <a:r>
              <a:rPr lang="ru-RU" sz="4000" dirty="0">
                <a:solidFill>
                  <a:srgbClr val="E82D0E"/>
                </a:solidFill>
                <a:latin typeface="+mn-lt"/>
              </a:rPr>
              <a:t> ячейки памяти</a:t>
            </a:r>
            <a:r>
              <a:rPr lang="ru-RU" sz="40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sz="4000" dirty="0">
                <a:solidFill>
                  <a:srgbClr val="000000"/>
                </a:solidFill>
                <a:latin typeface="+mn-lt"/>
              </a:rPr>
              <a:t>ЭВМ</a:t>
            </a:r>
            <a:r>
              <a:rPr lang="ru-RU" sz="4000" dirty="0">
                <a:solidFill>
                  <a:schemeClr val="tx2"/>
                </a:solidFill>
                <a:latin typeface="+mn-lt"/>
              </a:rPr>
              <a:t>.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2B5AAA-F7DA-4577-8B11-29DB87BBEF9E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250825" y="476250"/>
            <a:ext cx="8607455" cy="3028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30000"/>
              </a:spcBef>
            </a:pPr>
            <a:r>
              <a:rPr lang="ru-RU" sz="3400" b="1" dirty="0">
                <a:solidFill>
                  <a:srgbClr val="E82D0E"/>
                </a:solidFill>
                <a:latin typeface="+mn-lt"/>
              </a:rPr>
              <a:t>8 бит = 1 байт</a:t>
            </a:r>
          </a:p>
          <a:p>
            <a:pPr>
              <a:spcBef>
                <a:spcPct val="30000"/>
              </a:spcBef>
            </a:pPr>
            <a:r>
              <a:rPr lang="ru-RU" sz="2800" b="1" dirty="0">
                <a:solidFill>
                  <a:srgbClr val="E82D0E"/>
                </a:solidFill>
                <a:latin typeface="+mn-lt"/>
              </a:rPr>
              <a:t>Байт</a:t>
            </a:r>
            <a:r>
              <a:rPr lang="ru-RU" sz="28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+mn-lt"/>
              </a:rPr>
              <a:t>- основная единица представления данных.</a:t>
            </a:r>
          </a:p>
          <a:p>
            <a:pPr>
              <a:spcBef>
                <a:spcPct val="30000"/>
              </a:spcBef>
            </a:pPr>
            <a:r>
              <a:rPr lang="ru-RU" sz="2800" b="1" dirty="0">
                <a:solidFill>
                  <a:srgbClr val="E82D0E"/>
                </a:solidFill>
                <a:latin typeface="+mn-lt"/>
              </a:rPr>
              <a:t>Байт</a:t>
            </a:r>
            <a:r>
              <a:rPr lang="ru-RU" sz="2800" b="1" dirty="0">
                <a:solidFill>
                  <a:srgbClr val="000000"/>
                </a:solidFill>
                <a:latin typeface="+mn-lt"/>
              </a:rPr>
              <a:t> (от английского </a:t>
            </a:r>
            <a:r>
              <a:rPr lang="en-US" sz="2800" b="1" dirty="0">
                <a:solidFill>
                  <a:srgbClr val="E82D0E"/>
                </a:solidFill>
                <a:latin typeface="+mn-lt"/>
              </a:rPr>
              <a:t>byte</a:t>
            </a:r>
            <a:r>
              <a:rPr lang="ru-RU" sz="2800" b="1" dirty="0">
                <a:solidFill>
                  <a:srgbClr val="000000"/>
                </a:solidFill>
                <a:latin typeface="+mn-lt"/>
              </a:rPr>
              <a:t> - слог) – часть машинного слова, состоящая из </a:t>
            </a:r>
            <a:r>
              <a:rPr lang="ru-RU" sz="2800" b="1" dirty="0">
                <a:solidFill>
                  <a:srgbClr val="E82D0E"/>
                </a:solidFill>
                <a:latin typeface="+mn-lt"/>
              </a:rPr>
              <a:t>8 бит</a:t>
            </a:r>
            <a:r>
              <a:rPr lang="ru-RU" sz="2800" b="1" dirty="0">
                <a:solidFill>
                  <a:srgbClr val="000000"/>
                </a:solidFill>
                <a:latin typeface="+mn-lt"/>
              </a:rPr>
              <a:t>, обрабатываемая в ЭВМ как одно целое.</a:t>
            </a:r>
          </a:p>
        </p:txBody>
      </p:sp>
      <p:graphicFrame>
        <p:nvGraphicFramePr>
          <p:cNvPr id="11343" name="Group 79"/>
          <p:cNvGraphicFramePr>
            <a:graphicFrameLocks noGrp="1"/>
          </p:cNvGraphicFramePr>
          <p:nvPr/>
        </p:nvGraphicFramePr>
        <p:xfrm>
          <a:off x="539750" y="4508500"/>
          <a:ext cx="7921625" cy="719138"/>
        </p:xfrm>
        <a:graphic>
          <a:graphicData uri="http://schemas.openxmlformats.org/drawingml/2006/table">
            <a:tbl>
              <a:tblPr/>
              <a:tblGrid>
                <a:gridCol w="990600"/>
                <a:gridCol w="990600"/>
                <a:gridCol w="989013"/>
                <a:gridCol w="990600"/>
                <a:gridCol w="990600"/>
                <a:gridCol w="990600"/>
                <a:gridCol w="989012"/>
                <a:gridCol w="990600"/>
              </a:tblGrid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5" name="AutoShape 27"/>
          <p:cNvSpPr>
            <a:spLocks/>
          </p:cNvSpPr>
          <p:nvPr/>
        </p:nvSpPr>
        <p:spPr bwMode="auto">
          <a:xfrm rot="-5400000">
            <a:off x="4139407" y="2061369"/>
            <a:ext cx="576262" cy="7200900"/>
          </a:xfrm>
          <a:prstGeom prst="leftBrace">
            <a:avLst>
              <a:gd name="adj1" fmla="val 104132"/>
              <a:gd name="adj2" fmla="val 50000"/>
            </a:avLst>
          </a:prstGeom>
          <a:noFill/>
          <a:ln w="28575">
            <a:solidFill>
              <a:srgbClr val="E82D0E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16" name="Text Box 28"/>
          <p:cNvSpPr txBox="1">
            <a:spLocks noChangeArrowheads="1"/>
          </p:cNvSpPr>
          <p:nvPr/>
        </p:nvSpPr>
        <p:spPr bwMode="auto">
          <a:xfrm>
            <a:off x="2411413" y="6021388"/>
            <a:ext cx="44656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solidFill>
                  <a:srgbClr val="000000"/>
                </a:solidFill>
                <a:latin typeface="+mn-lt"/>
              </a:rPr>
              <a:t>ячейка из</a:t>
            </a:r>
            <a:r>
              <a:rPr lang="ru-RU" sz="3200" b="1" dirty="0">
                <a:solidFill>
                  <a:srgbClr val="1F2039"/>
                </a:solidFill>
                <a:latin typeface="+mn-lt"/>
              </a:rPr>
              <a:t> </a:t>
            </a:r>
            <a:r>
              <a:rPr lang="ru-RU" sz="3200" b="1" dirty="0">
                <a:solidFill>
                  <a:srgbClr val="E82D0E"/>
                </a:solidFill>
                <a:latin typeface="+mn-lt"/>
              </a:rPr>
              <a:t>8</a:t>
            </a:r>
            <a:r>
              <a:rPr lang="en-US" sz="3200" b="1" dirty="0">
                <a:solidFill>
                  <a:srgbClr val="1F2039"/>
                </a:solidFill>
                <a:latin typeface="+mn-lt"/>
              </a:rPr>
              <a:t> </a:t>
            </a:r>
            <a:r>
              <a:rPr lang="ru-RU" sz="3200" b="1" dirty="0">
                <a:solidFill>
                  <a:srgbClr val="000000"/>
                </a:solidFill>
                <a:latin typeface="+mn-lt"/>
              </a:rPr>
              <a:t>разрядов</a:t>
            </a:r>
          </a:p>
        </p:txBody>
      </p:sp>
      <p:sp>
        <p:nvSpPr>
          <p:cNvPr id="8217" name="AutoShape 30"/>
          <p:cNvSpPr>
            <a:spLocks/>
          </p:cNvSpPr>
          <p:nvPr/>
        </p:nvSpPr>
        <p:spPr bwMode="auto">
          <a:xfrm>
            <a:off x="1403350" y="3644900"/>
            <a:ext cx="1584325" cy="503238"/>
          </a:xfrm>
          <a:prstGeom prst="borderCallout2">
            <a:avLst>
              <a:gd name="adj1" fmla="val 22713"/>
              <a:gd name="adj2" fmla="val -4810"/>
              <a:gd name="adj3" fmla="val 22713"/>
              <a:gd name="adj4" fmla="val -15833"/>
              <a:gd name="adj5" fmla="val 171926"/>
              <a:gd name="adj6" fmla="val -27255"/>
            </a:avLst>
          </a:prstGeom>
          <a:solidFill>
            <a:srgbClr val="D3D6B8"/>
          </a:solidFill>
          <a:ln w="28575">
            <a:solidFill>
              <a:srgbClr val="E82D0E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 b="1">
                <a:solidFill>
                  <a:srgbClr val="E82D0E"/>
                </a:solidFill>
                <a:latin typeface="Times New Roman" pitchFamily="18" charset="0"/>
              </a:rPr>
              <a:t>7</a:t>
            </a:r>
            <a:r>
              <a:rPr lang="ru-RU" sz="2400" b="1">
                <a:solidFill>
                  <a:schemeClr val="tx2"/>
                </a:solidFill>
                <a:latin typeface="Times New Roman" pitchFamily="18" charset="0"/>
              </a:rPr>
              <a:t>  </a:t>
            </a:r>
            <a:r>
              <a:rPr lang="ru-RU" sz="2400" b="1">
                <a:solidFill>
                  <a:srgbClr val="000000"/>
                </a:solidFill>
                <a:latin typeface="Times New Roman" pitchFamily="18" charset="0"/>
              </a:rPr>
              <a:t>разряд</a:t>
            </a:r>
          </a:p>
        </p:txBody>
      </p:sp>
      <p:sp>
        <p:nvSpPr>
          <p:cNvPr id="8218" name="AutoShape 31"/>
          <p:cNvSpPr>
            <a:spLocks/>
          </p:cNvSpPr>
          <p:nvPr/>
        </p:nvSpPr>
        <p:spPr bwMode="auto">
          <a:xfrm>
            <a:off x="5867400" y="3716338"/>
            <a:ext cx="1439863" cy="503237"/>
          </a:xfrm>
          <a:prstGeom prst="borderCallout2">
            <a:avLst>
              <a:gd name="adj1" fmla="val 22713"/>
              <a:gd name="adj2" fmla="val 105292"/>
              <a:gd name="adj3" fmla="val 22713"/>
              <a:gd name="adj4" fmla="val 127565"/>
              <a:gd name="adj5" fmla="val 157727"/>
              <a:gd name="adj6" fmla="val 150718"/>
            </a:avLst>
          </a:prstGeom>
          <a:solidFill>
            <a:srgbClr val="D3D6B8"/>
          </a:solidFill>
          <a:ln w="28575">
            <a:solidFill>
              <a:srgbClr val="E82D0E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400" b="1">
                <a:solidFill>
                  <a:srgbClr val="E82D0E"/>
                </a:solidFill>
                <a:latin typeface="Times New Roman" pitchFamily="18" charset="0"/>
              </a:rPr>
              <a:t>0</a:t>
            </a:r>
            <a:r>
              <a:rPr lang="ru-RU" sz="2400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sz="2400" b="1">
                <a:solidFill>
                  <a:srgbClr val="000000"/>
                </a:solidFill>
                <a:latin typeface="Times New Roman" pitchFamily="18" charset="0"/>
              </a:rPr>
              <a:t>разряд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5D2075-0445-4B3D-8391-0670FBE572F6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428596" y="404813"/>
            <a:ext cx="828680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rgbClr val="E82D0E"/>
                </a:solidFill>
                <a:latin typeface="+mj-lt"/>
              </a:rPr>
              <a:t>Форматы данных</a:t>
            </a:r>
          </a:p>
        </p:txBody>
      </p:sp>
      <p:graphicFrame>
        <p:nvGraphicFramePr>
          <p:cNvPr id="45379" name="Group 1347"/>
          <p:cNvGraphicFramePr>
            <a:graphicFrameLocks noGrp="1"/>
          </p:cNvGraphicFramePr>
          <p:nvPr/>
        </p:nvGraphicFramePr>
        <p:xfrm>
          <a:off x="252413" y="4437063"/>
          <a:ext cx="1727200" cy="518160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</a:tblGrid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378" name="Group 1346"/>
          <p:cNvGraphicFramePr>
            <a:graphicFrameLocks noGrp="1"/>
          </p:cNvGraphicFramePr>
          <p:nvPr/>
        </p:nvGraphicFramePr>
        <p:xfrm>
          <a:off x="1979613" y="4437063"/>
          <a:ext cx="1727200" cy="518160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377" name="Group 1345"/>
          <p:cNvGraphicFramePr>
            <a:graphicFrameLocks noGrp="1"/>
          </p:cNvGraphicFramePr>
          <p:nvPr/>
        </p:nvGraphicFramePr>
        <p:xfrm>
          <a:off x="3708400" y="4437063"/>
          <a:ext cx="1727200" cy="518160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</a:tblGrid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376" name="Group 1344"/>
          <p:cNvGraphicFramePr>
            <a:graphicFrameLocks noGrp="1"/>
          </p:cNvGraphicFramePr>
          <p:nvPr/>
        </p:nvGraphicFramePr>
        <p:xfrm>
          <a:off x="5435600" y="4437063"/>
          <a:ext cx="1727200" cy="518160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258" name="Group 1226"/>
          <p:cNvGraphicFramePr>
            <a:graphicFrameLocks noGrp="1"/>
          </p:cNvGraphicFramePr>
          <p:nvPr/>
        </p:nvGraphicFramePr>
        <p:xfrm>
          <a:off x="179388" y="2924175"/>
          <a:ext cx="1727200" cy="518160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</a:tblGrid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229" name="Group 1197"/>
          <p:cNvGraphicFramePr>
            <a:graphicFrameLocks noGrp="1"/>
          </p:cNvGraphicFramePr>
          <p:nvPr/>
        </p:nvGraphicFramePr>
        <p:xfrm>
          <a:off x="539750" y="1773238"/>
          <a:ext cx="1727200" cy="518160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339" name="Text Box 402"/>
          <p:cNvSpPr txBox="1">
            <a:spLocks noChangeArrowheads="1"/>
          </p:cNvSpPr>
          <p:nvPr/>
        </p:nvSpPr>
        <p:spPr bwMode="auto">
          <a:xfrm>
            <a:off x="3995738" y="5734050"/>
            <a:ext cx="10080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>
                <a:solidFill>
                  <a:srgbClr val="1F2039"/>
                </a:solidFill>
                <a:latin typeface="Times New Roman" pitchFamily="18" charset="0"/>
              </a:rPr>
              <a:t>. . .</a:t>
            </a:r>
          </a:p>
        </p:txBody>
      </p:sp>
      <p:sp>
        <p:nvSpPr>
          <p:cNvPr id="9340" name="Text Box 463"/>
          <p:cNvSpPr txBox="1">
            <a:spLocks noChangeArrowheads="1"/>
          </p:cNvSpPr>
          <p:nvPr/>
        </p:nvSpPr>
        <p:spPr bwMode="auto">
          <a:xfrm>
            <a:off x="1979613" y="1268413"/>
            <a:ext cx="3603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solidFill>
                  <a:srgbClr val="E82D0E"/>
                </a:solidFill>
              </a:rPr>
              <a:t>0</a:t>
            </a:r>
          </a:p>
        </p:txBody>
      </p:sp>
      <p:sp>
        <p:nvSpPr>
          <p:cNvPr id="9341" name="Text Box 464"/>
          <p:cNvSpPr txBox="1">
            <a:spLocks noChangeArrowheads="1"/>
          </p:cNvSpPr>
          <p:nvPr/>
        </p:nvSpPr>
        <p:spPr bwMode="auto">
          <a:xfrm>
            <a:off x="468313" y="1268413"/>
            <a:ext cx="28733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solidFill>
                  <a:srgbClr val="E82D0E"/>
                </a:solidFill>
              </a:rPr>
              <a:t>7</a:t>
            </a:r>
          </a:p>
        </p:txBody>
      </p:sp>
      <p:sp>
        <p:nvSpPr>
          <p:cNvPr id="9342" name="Text Box 465"/>
          <p:cNvSpPr txBox="1">
            <a:spLocks noChangeArrowheads="1"/>
          </p:cNvSpPr>
          <p:nvPr/>
        </p:nvSpPr>
        <p:spPr bwMode="auto">
          <a:xfrm>
            <a:off x="3276600" y="2349500"/>
            <a:ext cx="36036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solidFill>
                  <a:srgbClr val="E82D0E"/>
                </a:solidFill>
              </a:rPr>
              <a:t>0</a:t>
            </a:r>
          </a:p>
        </p:txBody>
      </p:sp>
      <p:sp>
        <p:nvSpPr>
          <p:cNvPr id="9343" name="Text Box 468"/>
          <p:cNvSpPr txBox="1">
            <a:spLocks noChangeArrowheads="1"/>
          </p:cNvSpPr>
          <p:nvPr/>
        </p:nvSpPr>
        <p:spPr bwMode="auto">
          <a:xfrm>
            <a:off x="1547813" y="2492375"/>
            <a:ext cx="792162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500" b="1">
                <a:solidFill>
                  <a:srgbClr val="E82D0E"/>
                </a:solidFill>
              </a:rPr>
              <a:t>8  7</a:t>
            </a:r>
          </a:p>
        </p:txBody>
      </p:sp>
      <p:sp>
        <p:nvSpPr>
          <p:cNvPr id="9344" name="Text Box 469"/>
          <p:cNvSpPr txBox="1">
            <a:spLocks noChangeArrowheads="1"/>
          </p:cNvSpPr>
          <p:nvPr/>
        </p:nvSpPr>
        <p:spPr bwMode="auto">
          <a:xfrm>
            <a:off x="0" y="2420938"/>
            <a:ext cx="71913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solidFill>
                  <a:srgbClr val="E82D0E"/>
                </a:solidFill>
              </a:rPr>
              <a:t>15</a:t>
            </a:r>
          </a:p>
        </p:txBody>
      </p:sp>
      <p:sp>
        <p:nvSpPr>
          <p:cNvPr id="9345" name="Text Box 470"/>
          <p:cNvSpPr txBox="1">
            <a:spLocks noChangeArrowheads="1"/>
          </p:cNvSpPr>
          <p:nvPr/>
        </p:nvSpPr>
        <p:spPr bwMode="auto">
          <a:xfrm>
            <a:off x="6877050" y="3860800"/>
            <a:ext cx="36036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solidFill>
                  <a:srgbClr val="E82D0E"/>
                </a:solidFill>
              </a:rPr>
              <a:t>0</a:t>
            </a:r>
          </a:p>
        </p:txBody>
      </p:sp>
      <p:sp>
        <p:nvSpPr>
          <p:cNvPr id="9346" name="Text Box 471"/>
          <p:cNvSpPr txBox="1">
            <a:spLocks noChangeArrowheads="1"/>
          </p:cNvSpPr>
          <p:nvPr/>
        </p:nvSpPr>
        <p:spPr bwMode="auto">
          <a:xfrm>
            <a:off x="8243888" y="5300663"/>
            <a:ext cx="3603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solidFill>
                  <a:srgbClr val="E82D0E"/>
                </a:solidFill>
              </a:rPr>
              <a:t>0</a:t>
            </a:r>
          </a:p>
        </p:txBody>
      </p:sp>
      <p:sp>
        <p:nvSpPr>
          <p:cNvPr id="9347" name="Text Box 472"/>
          <p:cNvSpPr txBox="1">
            <a:spLocks noChangeArrowheads="1"/>
          </p:cNvSpPr>
          <p:nvPr/>
        </p:nvSpPr>
        <p:spPr bwMode="auto">
          <a:xfrm>
            <a:off x="5076825" y="4076700"/>
            <a:ext cx="649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E82D0E"/>
                </a:solidFill>
              </a:rPr>
              <a:t>8  7</a:t>
            </a:r>
          </a:p>
        </p:txBody>
      </p:sp>
      <p:sp>
        <p:nvSpPr>
          <p:cNvPr id="9348" name="Text Box 473"/>
          <p:cNvSpPr txBox="1">
            <a:spLocks noChangeArrowheads="1"/>
          </p:cNvSpPr>
          <p:nvPr/>
        </p:nvSpPr>
        <p:spPr bwMode="auto">
          <a:xfrm>
            <a:off x="6443663" y="5373688"/>
            <a:ext cx="7207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500" b="1">
                <a:solidFill>
                  <a:srgbClr val="E82D0E"/>
                </a:solidFill>
              </a:rPr>
              <a:t>8  7</a:t>
            </a:r>
          </a:p>
        </p:txBody>
      </p:sp>
      <p:sp>
        <p:nvSpPr>
          <p:cNvPr id="9349" name="Text Box 474"/>
          <p:cNvSpPr txBox="1">
            <a:spLocks noChangeArrowheads="1"/>
          </p:cNvSpPr>
          <p:nvPr/>
        </p:nvSpPr>
        <p:spPr bwMode="auto">
          <a:xfrm>
            <a:off x="3203575" y="4005263"/>
            <a:ext cx="1008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E82D0E"/>
                </a:solidFill>
              </a:rPr>
              <a:t>16 15</a:t>
            </a:r>
          </a:p>
        </p:txBody>
      </p:sp>
      <p:sp>
        <p:nvSpPr>
          <p:cNvPr id="9350" name="Text Box 475"/>
          <p:cNvSpPr txBox="1">
            <a:spLocks noChangeArrowheads="1"/>
          </p:cNvSpPr>
          <p:nvPr/>
        </p:nvSpPr>
        <p:spPr bwMode="auto">
          <a:xfrm>
            <a:off x="1547813" y="4005263"/>
            <a:ext cx="10080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E82D0E"/>
                </a:solidFill>
              </a:rPr>
              <a:t>24 23</a:t>
            </a:r>
          </a:p>
        </p:txBody>
      </p:sp>
      <p:sp>
        <p:nvSpPr>
          <p:cNvPr id="9351" name="Text Box 477"/>
          <p:cNvSpPr txBox="1">
            <a:spLocks noChangeArrowheads="1"/>
          </p:cNvSpPr>
          <p:nvPr/>
        </p:nvSpPr>
        <p:spPr bwMode="auto">
          <a:xfrm>
            <a:off x="0" y="3860800"/>
            <a:ext cx="79216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solidFill>
                  <a:srgbClr val="E82D0E"/>
                </a:solidFill>
              </a:rPr>
              <a:t>31</a:t>
            </a:r>
          </a:p>
        </p:txBody>
      </p:sp>
      <p:sp>
        <p:nvSpPr>
          <p:cNvPr id="9352" name="Text Box 478"/>
          <p:cNvSpPr txBox="1">
            <a:spLocks noChangeArrowheads="1"/>
          </p:cNvSpPr>
          <p:nvPr/>
        </p:nvSpPr>
        <p:spPr bwMode="auto">
          <a:xfrm>
            <a:off x="250825" y="5300663"/>
            <a:ext cx="71913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solidFill>
                  <a:srgbClr val="E82D0E"/>
                </a:solidFill>
              </a:rPr>
              <a:t>63</a:t>
            </a:r>
          </a:p>
        </p:txBody>
      </p:sp>
      <p:sp>
        <p:nvSpPr>
          <p:cNvPr id="9353" name="Text Box 479"/>
          <p:cNvSpPr txBox="1">
            <a:spLocks noChangeArrowheads="1"/>
          </p:cNvSpPr>
          <p:nvPr/>
        </p:nvSpPr>
        <p:spPr bwMode="auto">
          <a:xfrm>
            <a:off x="1763713" y="5445125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E82D0E"/>
                </a:solidFill>
              </a:rPr>
              <a:t>56 55</a:t>
            </a:r>
          </a:p>
        </p:txBody>
      </p:sp>
      <p:sp>
        <p:nvSpPr>
          <p:cNvPr id="9354" name="Text Box 484"/>
          <p:cNvSpPr txBox="1">
            <a:spLocks noChangeArrowheads="1"/>
          </p:cNvSpPr>
          <p:nvPr/>
        </p:nvSpPr>
        <p:spPr bwMode="auto">
          <a:xfrm>
            <a:off x="3714744" y="1357298"/>
            <a:ext cx="52197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E82D0E"/>
                </a:solidFill>
                <a:latin typeface="+mn-lt"/>
              </a:rPr>
              <a:t>Байт</a:t>
            </a:r>
            <a:r>
              <a:rPr lang="ru-RU" sz="2400" dirty="0">
                <a:solidFill>
                  <a:srgbClr val="1F2039"/>
                </a:solidFill>
                <a:latin typeface="+mn-lt"/>
              </a:rPr>
              <a:t> </a:t>
            </a:r>
            <a:r>
              <a:rPr lang="ru-RU" sz="2400" b="1" dirty="0">
                <a:solidFill>
                  <a:srgbClr val="1F2039"/>
                </a:solidFill>
                <a:latin typeface="+mn-lt"/>
              </a:rPr>
              <a:t>=</a:t>
            </a:r>
            <a:r>
              <a:rPr lang="ru-RU" sz="2400" dirty="0">
                <a:solidFill>
                  <a:srgbClr val="1F2039"/>
                </a:solidFill>
                <a:latin typeface="+mn-lt"/>
              </a:rPr>
              <a:t> </a:t>
            </a:r>
            <a:r>
              <a:rPr lang="ru-RU" sz="2400" b="1" dirty="0">
                <a:solidFill>
                  <a:srgbClr val="E82D0E"/>
                </a:solidFill>
                <a:latin typeface="+mn-lt"/>
              </a:rPr>
              <a:t>8</a:t>
            </a:r>
            <a:r>
              <a:rPr lang="ru-RU" sz="2400" b="1" dirty="0">
                <a:solidFill>
                  <a:srgbClr val="1F2039"/>
                </a:solidFill>
                <a:latin typeface="+mn-lt"/>
              </a:rPr>
              <a:t> бит</a:t>
            </a:r>
          </a:p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E82D0E"/>
                </a:solidFill>
                <a:latin typeface="+mn-lt"/>
              </a:rPr>
              <a:t>Полуслово</a:t>
            </a:r>
            <a:r>
              <a:rPr lang="ru-RU" sz="2400" dirty="0">
                <a:solidFill>
                  <a:srgbClr val="1F2039"/>
                </a:solidFill>
                <a:latin typeface="+mn-lt"/>
              </a:rPr>
              <a:t> </a:t>
            </a:r>
            <a:r>
              <a:rPr lang="ru-RU" sz="2400" b="1" dirty="0">
                <a:solidFill>
                  <a:srgbClr val="1F2039"/>
                </a:solidFill>
                <a:latin typeface="+mn-lt"/>
              </a:rPr>
              <a:t>= </a:t>
            </a:r>
            <a:r>
              <a:rPr lang="ru-RU" sz="2400" b="1" dirty="0">
                <a:solidFill>
                  <a:srgbClr val="E82D0E"/>
                </a:solidFill>
                <a:latin typeface="+mn-lt"/>
              </a:rPr>
              <a:t>2</a:t>
            </a:r>
            <a:r>
              <a:rPr lang="ru-RU" sz="2400" b="1" dirty="0">
                <a:solidFill>
                  <a:srgbClr val="1F2039"/>
                </a:solidFill>
                <a:latin typeface="+mn-lt"/>
              </a:rPr>
              <a:t> байта = </a:t>
            </a:r>
            <a:r>
              <a:rPr lang="ru-RU" sz="2400" b="1" dirty="0">
                <a:solidFill>
                  <a:srgbClr val="E82D0E"/>
                </a:solidFill>
                <a:latin typeface="+mn-lt"/>
              </a:rPr>
              <a:t>16</a:t>
            </a:r>
            <a:r>
              <a:rPr lang="ru-RU" sz="2400" b="1" dirty="0">
                <a:solidFill>
                  <a:srgbClr val="1F2039"/>
                </a:solidFill>
                <a:latin typeface="+mn-lt"/>
              </a:rPr>
              <a:t> бит</a:t>
            </a:r>
          </a:p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E82D0E"/>
                </a:solidFill>
                <a:latin typeface="+mn-lt"/>
              </a:rPr>
              <a:t>Слово</a:t>
            </a:r>
            <a:r>
              <a:rPr lang="ru-RU" sz="2400" dirty="0">
                <a:solidFill>
                  <a:srgbClr val="1F2039"/>
                </a:solidFill>
                <a:latin typeface="+mn-lt"/>
              </a:rPr>
              <a:t> </a:t>
            </a:r>
            <a:r>
              <a:rPr lang="ru-RU" sz="2400" b="1" dirty="0">
                <a:solidFill>
                  <a:srgbClr val="1F2039"/>
                </a:solidFill>
                <a:latin typeface="+mn-lt"/>
              </a:rPr>
              <a:t>= </a:t>
            </a:r>
            <a:r>
              <a:rPr lang="ru-RU" sz="2400" b="1" dirty="0">
                <a:solidFill>
                  <a:srgbClr val="E82D0E"/>
                </a:solidFill>
                <a:latin typeface="+mn-lt"/>
              </a:rPr>
              <a:t>4</a:t>
            </a:r>
            <a:r>
              <a:rPr lang="ru-RU" sz="2400" b="1" dirty="0">
                <a:solidFill>
                  <a:srgbClr val="1F2039"/>
                </a:solidFill>
                <a:latin typeface="+mn-lt"/>
              </a:rPr>
              <a:t> байта = </a:t>
            </a:r>
            <a:r>
              <a:rPr lang="ru-RU" sz="2400" b="1" dirty="0">
                <a:solidFill>
                  <a:srgbClr val="E82D0E"/>
                </a:solidFill>
                <a:latin typeface="+mn-lt"/>
              </a:rPr>
              <a:t>32</a:t>
            </a:r>
            <a:r>
              <a:rPr lang="ru-RU" sz="2400" b="1" dirty="0">
                <a:solidFill>
                  <a:srgbClr val="1F2039"/>
                </a:solidFill>
                <a:latin typeface="+mn-lt"/>
              </a:rPr>
              <a:t> бита</a:t>
            </a:r>
          </a:p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E82D0E"/>
                </a:solidFill>
                <a:latin typeface="+mn-lt"/>
              </a:rPr>
              <a:t>Двойное</a:t>
            </a:r>
            <a:r>
              <a:rPr lang="ru-RU" sz="2400" b="1" dirty="0">
                <a:solidFill>
                  <a:srgbClr val="1F2039"/>
                </a:solidFill>
                <a:latin typeface="+mn-lt"/>
              </a:rPr>
              <a:t> </a:t>
            </a:r>
            <a:r>
              <a:rPr lang="ru-RU" sz="2400" b="1" dirty="0">
                <a:solidFill>
                  <a:srgbClr val="E82D0E"/>
                </a:solidFill>
                <a:latin typeface="+mn-lt"/>
              </a:rPr>
              <a:t>слово</a:t>
            </a:r>
            <a:r>
              <a:rPr lang="en-US" sz="2400" dirty="0">
                <a:solidFill>
                  <a:srgbClr val="1F2039"/>
                </a:solidFill>
                <a:latin typeface="+mn-lt"/>
              </a:rPr>
              <a:t> </a:t>
            </a:r>
            <a:r>
              <a:rPr lang="ru-RU" sz="2400" b="1" dirty="0">
                <a:solidFill>
                  <a:srgbClr val="1F2039"/>
                </a:solidFill>
                <a:latin typeface="+mn-lt"/>
              </a:rPr>
              <a:t>=</a:t>
            </a:r>
            <a:r>
              <a:rPr lang="ru-RU" sz="2400" b="1" dirty="0">
                <a:solidFill>
                  <a:srgbClr val="E82D0E"/>
                </a:solidFill>
                <a:latin typeface="+mn-lt"/>
              </a:rPr>
              <a:t>8</a:t>
            </a:r>
            <a:r>
              <a:rPr lang="ru-RU" sz="2400" b="1" dirty="0">
                <a:solidFill>
                  <a:srgbClr val="1F2039"/>
                </a:solidFill>
                <a:latin typeface="+mn-lt"/>
              </a:rPr>
              <a:t> байт=</a:t>
            </a:r>
            <a:r>
              <a:rPr lang="ru-RU" sz="2400" b="1" dirty="0">
                <a:solidFill>
                  <a:srgbClr val="E82D0E"/>
                </a:solidFill>
                <a:latin typeface="+mn-lt"/>
              </a:rPr>
              <a:t>64</a:t>
            </a:r>
            <a:r>
              <a:rPr lang="ru-RU" sz="2400" b="1" dirty="0">
                <a:solidFill>
                  <a:srgbClr val="1F2039"/>
                </a:solidFill>
                <a:latin typeface="+mn-lt"/>
              </a:rPr>
              <a:t> бита</a:t>
            </a:r>
          </a:p>
        </p:txBody>
      </p:sp>
      <p:graphicFrame>
        <p:nvGraphicFramePr>
          <p:cNvPr id="45318" name="Group 1286"/>
          <p:cNvGraphicFramePr>
            <a:graphicFrameLocks noGrp="1"/>
          </p:cNvGraphicFramePr>
          <p:nvPr/>
        </p:nvGraphicFramePr>
        <p:xfrm>
          <a:off x="5076825" y="5805488"/>
          <a:ext cx="1727200" cy="518160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</a:tblGrid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317" name="Group 1285"/>
          <p:cNvGraphicFramePr>
            <a:graphicFrameLocks noGrp="1"/>
          </p:cNvGraphicFramePr>
          <p:nvPr/>
        </p:nvGraphicFramePr>
        <p:xfrm>
          <a:off x="469900" y="5805488"/>
          <a:ext cx="1727200" cy="518160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</a:tblGrid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316" name="Group 1284"/>
          <p:cNvGraphicFramePr>
            <a:graphicFrameLocks noGrp="1"/>
          </p:cNvGraphicFramePr>
          <p:nvPr/>
        </p:nvGraphicFramePr>
        <p:xfrm>
          <a:off x="2197100" y="5805488"/>
          <a:ext cx="1727200" cy="518160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259" name="Group 1227"/>
          <p:cNvGraphicFramePr>
            <a:graphicFrameLocks noGrp="1"/>
          </p:cNvGraphicFramePr>
          <p:nvPr/>
        </p:nvGraphicFramePr>
        <p:xfrm>
          <a:off x="1908175" y="2924175"/>
          <a:ext cx="1727200" cy="518160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319" name="Group 1287"/>
          <p:cNvGraphicFramePr>
            <a:graphicFrameLocks noGrp="1"/>
          </p:cNvGraphicFramePr>
          <p:nvPr/>
        </p:nvGraphicFramePr>
        <p:xfrm>
          <a:off x="6805613" y="5805488"/>
          <a:ext cx="1727200" cy="518160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  <a:gridCol w="215900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979174-036F-4ECA-B1DA-39C5D695ED4F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214282" y="500042"/>
            <a:ext cx="8572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E82D0E"/>
                </a:solidFill>
                <a:latin typeface="+mj-lt"/>
              </a:rPr>
              <a:t>Производные единицы измерения объема информации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357158" y="1628775"/>
            <a:ext cx="8501122" cy="3637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1 Килобайт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</a:rPr>
              <a:t> (Кбайт) 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= 1024 байт = 2</a:t>
            </a:r>
            <a:r>
              <a:rPr lang="ru-RU" sz="3200" b="1" baseline="30000" dirty="0">
                <a:solidFill>
                  <a:srgbClr val="000000"/>
                </a:solidFill>
                <a:latin typeface="Times New Roman" pitchFamily="18" charset="0"/>
              </a:rPr>
              <a:t>10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 байт;</a:t>
            </a:r>
            <a:endParaRPr lang="en-US" sz="32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3200" b="1" i="1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1 Мегабайт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</a:rPr>
              <a:t> (Мбайт) 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= 1024 Кбайт = 2</a:t>
            </a:r>
            <a:r>
              <a:rPr lang="ru-RU" sz="3200" b="1" baseline="30000" dirty="0">
                <a:solidFill>
                  <a:srgbClr val="000000"/>
                </a:solidFill>
                <a:latin typeface="Times New Roman" pitchFamily="18" charset="0"/>
              </a:rPr>
              <a:t>20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 байт;</a:t>
            </a:r>
            <a:endParaRPr lang="en-US" sz="32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3200" b="1" i="1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1 Гигабайт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</a:rPr>
              <a:t> (Гбайт) 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= 1024 Мбайт = 2</a:t>
            </a:r>
            <a:r>
              <a:rPr lang="ru-RU" sz="3200" b="1" baseline="30000" dirty="0">
                <a:solidFill>
                  <a:srgbClr val="000000"/>
                </a:solidFill>
                <a:latin typeface="Times New Roman" pitchFamily="18" charset="0"/>
              </a:rPr>
              <a:t>30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 байт;</a:t>
            </a:r>
            <a:endParaRPr lang="en-US" sz="32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3200" b="1" i="1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1 Терабайт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</a:rPr>
              <a:t> (Тбайт) 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= 1024 Гбайт = 2</a:t>
            </a:r>
            <a:r>
              <a:rPr lang="ru-RU" sz="3200" b="1" baseline="30000" dirty="0">
                <a:solidFill>
                  <a:srgbClr val="000000"/>
                </a:solidFill>
                <a:latin typeface="Times New Roman" pitchFamily="18" charset="0"/>
              </a:rPr>
              <a:t>40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 байт;</a:t>
            </a:r>
            <a:endParaRPr lang="en-US" sz="32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3200" b="1" i="1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1 Петабайт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</a:rPr>
              <a:t> (Пбайт)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 = 1024 Тбайт = 2</a:t>
            </a:r>
            <a:r>
              <a:rPr lang="ru-RU" sz="3200" b="1" baseline="30000" dirty="0">
                <a:solidFill>
                  <a:srgbClr val="000000"/>
                </a:solidFill>
                <a:latin typeface="Times New Roman" pitchFamily="18" charset="0"/>
              </a:rPr>
              <a:t>50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 байт.</a:t>
            </a:r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2714612" y="5500702"/>
            <a:ext cx="33131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en-US" sz="4000" b="1" baseline="30000" dirty="0">
                <a:solidFill>
                  <a:srgbClr val="000000"/>
                </a:solidFill>
                <a:latin typeface="Times New Roman" pitchFamily="18" charset="0"/>
              </a:rPr>
              <a:t>10</a:t>
            </a:r>
            <a:r>
              <a:rPr lang="en-US" sz="4000" b="1" dirty="0">
                <a:solidFill>
                  <a:srgbClr val="000000"/>
                </a:solidFill>
                <a:latin typeface="Times New Roman" pitchFamily="18" charset="0"/>
              </a:rPr>
              <a:t> = 1024</a:t>
            </a:r>
            <a:endParaRPr lang="ru-RU" sz="40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204407-9D38-4103-A65E-A51767A5BE35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214282" y="476250"/>
            <a:ext cx="864399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solidFill>
                  <a:srgbClr val="E82D0E"/>
                </a:solidFill>
                <a:latin typeface="+mj-lt"/>
              </a:rPr>
              <a:t>Компьютерное представление целых чисел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428596" y="1571612"/>
            <a:ext cx="846299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E82D0E"/>
                </a:solidFill>
                <a:latin typeface="+mn-lt"/>
              </a:rPr>
              <a:t>Целые числа</a:t>
            </a:r>
            <a:r>
              <a:rPr lang="ru-RU" sz="2800" b="1" dirty="0">
                <a:solidFill>
                  <a:srgbClr val="1F2039"/>
                </a:solidFill>
                <a:latin typeface="+mn-lt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+mn-lt"/>
              </a:rPr>
              <a:t>– это простейшие числовые типы данных, с которыми оперируют ЭВМ.</a:t>
            </a:r>
            <a:r>
              <a:rPr lang="ru-RU" sz="2800" b="1" dirty="0">
                <a:solidFill>
                  <a:srgbClr val="1F2039"/>
                </a:solidFill>
                <a:latin typeface="+mn-lt"/>
              </a:rPr>
              <a:t> 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357158" y="2786058"/>
            <a:ext cx="842968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Aft>
                <a:spcPct val="50000"/>
              </a:spcAft>
              <a:buFontTx/>
              <a:buBlip>
                <a:blip r:embed="rId2"/>
              </a:buBlip>
            </a:pP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</a:rPr>
              <a:t>  Какие целочисленные типы данных языка Паскаль вы знаете?</a:t>
            </a:r>
          </a:p>
          <a:p>
            <a:pPr marL="342900" indent="-342900">
              <a:spcAft>
                <a:spcPct val="50000"/>
              </a:spcAft>
              <a:buFontTx/>
              <a:buBlip>
                <a:blip r:embed="rId2"/>
              </a:buBlip>
            </a:pP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</a:rPr>
              <a:t>  Объясните необходимость использования целочисленных типов данных.</a:t>
            </a:r>
          </a:p>
          <a:p>
            <a:pPr marL="342900" indent="-342900">
              <a:spcAft>
                <a:spcPct val="50000"/>
              </a:spcAft>
            </a:pP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</a:rPr>
              <a:t>  Можно ли ограничиться представлением целых чисел как вещественных, но с нулевой дробной частью?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73C364-FC08-47EA-8189-4EB2A688962F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357158" y="857232"/>
            <a:ext cx="850112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ct val="50000"/>
              </a:spcAft>
            </a:pP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Специальные типы для </a:t>
            </a:r>
            <a:r>
              <a:rPr lang="ru-RU" sz="3200" b="1" dirty="0">
                <a:solidFill>
                  <a:srgbClr val="E82D0E"/>
                </a:solidFill>
                <a:latin typeface="Times New Roman" pitchFamily="18" charset="0"/>
              </a:rPr>
              <a:t>целых чисел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 вводятся для:</a:t>
            </a:r>
          </a:p>
          <a:p>
            <a:pPr marL="514350" indent="-514350">
              <a:spcAft>
                <a:spcPct val="50000"/>
              </a:spcAft>
              <a:buFont typeface="+mj-lt"/>
              <a:buAutoNum type="arabicPeriod"/>
            </a:pPr>
            <a:r>
              <a:rPr lang="ru-RU" sz="32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2800" b="1" i="1" dirty="0" smtClean="0">
                <a:solidFill>
                  <a:srgbClr val="000000"/>
                </a:solidFill>
                <a:latin typeface="Times New Roman" pitchFamily="18" charset="0"/>
              </a:rPr>
              <a:t>эффективного 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</a:rPr>
              <a:t>расходования памяти;</a:t>
            </a:r>
          </a:p>
          <a:p>
            <a:pPr marL="514350" indent="-514350">
              <a:spcAft>
                <a:spcPct val="50000"/>
              </a:spcAft>
              <a:buFont typeface="+mj-lt"/>
              <a:buAutoNum type="arabicPeriod"/>
            </a:pP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</a:rPr>
              <a:t>  повышения быстродействия;</a:t>
            </a:r>
          </a:p>
          <a:p>
            <a:pPr marL="514350" indent="-514350">
              <a:spcAft>
                <a:spcPct val="50000"/>
              </a:spcAft>
              <a:buFont typeface="+mj-lt"/>
              <a:buAutoNum type="arabicPeriod"/>
            </a:pP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</a:rPr>
              <a:t>  введения операции деления нацело с остатком; </a:t>
            </a:r>
          </a:p>
          <a:p>
            <a:pPr marL="514350" indent="-514350">
              <a:spcAft>
                <a:spcPct val="50000"/>
              </a:spcAft>
              <a:buFont typeface="+mj-lt"/>
              <a:buAutoNum type="arabicPeriod"/>
            </a:pP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</a:rPr>
              <a:t>  решения задач экономического характера;</a:t>
            </a:r>
          </a:p>
          <a:p>
            <a:pPr marL="514350" indent="-514350">
              <a:spcAft>
                <a:spcPct val="50000"/>
              </a:spcAft>
              <a:buFont typeface="+mj-lt"/>
              <a:buAutoNum type="arabicPeriod"/>
            </a:pP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</a:rPr>
              <a:t>  обозначения даты и времени;</a:t>
            </a:r>
          </a:p>
          <a:p>
            <a:pPr marL="514350" indent="-514350">
              <a:spcAft>
                <a:spcPct val="50000"/>
              </a:spcAft>
              <a:buFont typeface="+mj-lt"/>
              <a:buAutoNum type="arabicPeriod"/>
            </a:pP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</a:rPr>
              <a:t>  нумерации различных объектов.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0329CC-A00F-4295-A3A0-94852D36C61C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642918"/>
            <a:ext cx="8643998" cy="928694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b="1" dirty="0" smtClean="0">
                <a:solidFill>
                  <a:srgbClr val="E82D0E"/>
                </a:solidFill>
              </a:rPr>
              <a:t>Информация</a:t>
            </a:r>
            <a:r>
              <a:rPr lang="ru-RU" sz="2400" b="1" dirty="0" smtClean="0">
                <a:solidFill>
                  <a:srgbClr val="000000"/>
                </a:solidFill>
              </a:rPr>
              <a:t> </a:t>
            </a:r>
            <a:r>
              <a:rPr lang="ru-RU" sz="2400" dirty="0" smtClean="0">
                <a:solidFill>
                  <a:srgbClr val="000000"/>
                </a:solidFill>
              </a:rPr>
              <a:t>в компьютере представлена в </a:t>
            </a:r>
            <a:r>
              <a:rPr lang="ru-RU" sz="2400" b="1" dirty="0" smtClean="0">
                <a:solidFill>
                  <a:srgbClr val="E82D0E"/>
                </a:solidFill>
              </a:rPr>
              <a:t>двоичном</a:t>
            </a:r>
            <a:r>
              <a:rPr lang="ru-RU" sz="2400" b="1" dirty="0" smtClean="0">
                <a:solidFill>
                  <a:srgbClr val="000000"/>
                </a:solidFill>
              </a:rPr>
              <a:t> </a:t>
            </a:r>
            <a:r>
              <a:rPr lang="ru-RU" sz="2400" b="1" dirty="0" smtClean="0">
                <a:solidFill>
                  <a:srgbClr val="E82D0E"/>
                </a:solidFill>
              </a:rPr>
              <a:t>коде</a:t>
            </a:r>
            <a:r>
              <a:rPr lang="ru-RU" sz="2400" dirty="0" smtClean="0">
                <a:solidFill>
                  <a:srgbClr val="000000"/>
                </a:solidFill>
              </a:rPr>
              <a:t>, алфавит которого состоит из двух цифр (</a:t>
            </a:r>
            <a:r>
              <a:rPr lang="ru-RU" sz="2400" b="1" dirty="0" smtClean="0">
                <a:solidFill>
                  <a:srgbClr val="E82D0E"/>
                </a:solidFill>
              </a:rPr>
              <a:t>0</a:t>
            </a:r>
            <a:r>
              <a:rPr lang="ru-RU" sz="2400" dirty="0" smtClean="0">
                <a:solidFill>
                  <a:srgbClr val="000000"/>
                </a:solidFill>
              </a:rPr>
              <a:t> и </a:t>
            </a:r>
            <a:r>
              <a:rPr lang="ru-RU" sz="2400" b="1" dirty="0" smtClean="0">
                <a:solidFill>
                  <a:srgbClr val="E82D0E"/>
                </a:solidFill>
              </a:rPr>
              <a:t>1</a:t>
            </a:r>
            <a:r>
              <a:rPr lang="ru-RU" sz="2400" dirty="0" smtClean="0">
                <a:solidFill>
                  <a:srgbClr val="000000"/>
                </a:solidFill>
              </a:rPr>
              <a:t>)</a:t>
            </a:r>
            <a:endParaRPr lang="ru-RU" sz="2400" b="1" dirty="0" smtClean="0">
              <a:solidFill>
                <a:srgbClr val="000000"/>
              </a:solidFill>
            </a:endParaRPr>
          </a:p>
        </p:txBody>
      </p:sp>
      <p:pic>
        <p:nvPicPr>
          <p:cNvPr id="4099" name="Picture 3" descr="Слайд%2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1712" y="1857364"/>
            <a:ext cx="7947939" cy="4734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793230-72F4-41BB-82C8-EFCC6807637B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285720" y="500042"/>
            <a:ext cx="850112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400" b="1" dirty="0">
                <a:solidFill>
                  <a:srgbClr val="E82D0E"/>
                </a:solidFill>
                <a:latin typeface="+mj-lt"/>
              </a:rPr>
              <a:t>Представление целого числа</a:t>
            </a:r>
          </a:p>
        </p:txBody>
      </p:sp>
      <p:sp>
        <p:nvSpPr>
          <p:cNvPr id="13315" name="Rectangle 6"/>
          <p:cNvSpPr>
            <a:spLocks noChangeArrowheads="1"/>
          </p:cNvSpPr>
          <p:nvPr/>
        </p:nvSpPr>
        <p:spPr bwMode="auto">
          <a:xfrm>
            <a:off x="539750" y="1428735"/>
            <a:ext cx="8175654" cy="315278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r>
              <a:rPr lang="ru-RU" sz="4200" dirty="0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ru-RU" sz="4000" b="1" i="1" dirty="0">
                <a:solidFill>
                  <a:srgbClr val="000000"/>
                </a:solidFill>
                <a:latin typeface="Times New Roman" pitchFamily="18" charset="0"/>
              </a:rPr>
              <a:t>Разрядная сетка:</a:t>
            </a:r>
            <a:endParaRPr lang="ru-RU" sz="4000" i="1" dirty="0">
              <a:solidFill>
                <a:srgbClr val="000000"/>
              </a:solidFill>
              <a:latin typeface="Times New Roman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ru-RU" sz="4000" dirty="0">
                <a:solidFill>
                  <a:srgbClr val="000000"/>
                </a:solidFill>
                <a:latin typeface="Times New Roman" pitchFamily="18" charset="0"/>
              </a:rPr>
              <a:t>  восемь разрядов (1 байт);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000" dirty="0">
                <a:solidFill>
                  <a:srgbClr val="000000"/>
                </a:solidFill>
                <a:latin typeface="Times New Roman" pitchFamily="18" charset="0"/>
              </a:rPr>
              <a:t>  шестнадцать разрядов (2 байта);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000" dirty="0">
                <a:solidFill>
                  <a:srgbClr val="000000"/>
                </a:solidFill>
                <a:latin typeface="Times New Roman" pitchFamily="18" charset="0"/>
              </a:rPr>
              <a:t>  тридцать два разряда (4 байта);</a:t>
            </a:r>
          </a:p>
        </p:txBody>
      </p:sp>
      <p:sp>
        <p:nvSpPr>
          <p:cNvPr id="21511" name="AutoShape 7"/>
          <p:cNvSpPr>
            <a:spLocks/>
          </p:cNvSpPr>
          <p:nvPr/>
        </p:nvSpPr>
        <p:spPr bwMode="auto">
          <a:xfrm>
            <a:off x="539750" y="5157788"/>
            <a:ext cx="2519363" cy="1295400"/>
          </a:xfrm>
          <a:prstGeom prst="borderCallout2">
            <a:avLst>
              <a:gd name="adj1" fmla="val 8824"/>
              <a:gd name="adj2" fmla="val 103023"/>
              <a:gd name="adj3" fmla="val 8824"/>
              <a:gd name="adj4" fmla="val 124194"/>
              <a:gd name="adj5" fmla="val -43505"/>
              <a:gd name="adj6" fmla="val 14625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r>
              <a:rPr lang="ru-RU" sz="2800" b="1">
                <a:solidFill>
                  <a:srgbClr val="E82D0E"/>
                </a:solidFill>
                <a:latin typeface="Times New Roman" pitchFamily="18" charset="0"/>
              </a:rPr>
              <a:t>Беззнаковый</a:t>
            </a:r>
            <a:r>
              <a:rPr lang="ru-RU" sz="2800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целый тип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6084888" y="5157788"/>
            <a:ext cx="2519362" cy="1295400"/>
          </a:xfrm>
          <a:prstGeom prst="borderCallout2">
            <a:avLst>
              <a:gd name="adj1" fmla="val 8824"/>
              <a:gd name="adj2" fmla="val -3023"/>
              <a:gd name="adj3" fmla="val 8824"/>
              <a:gd name="adj4" fmla="val -30815"/>
              <a:gd name="adj5" fmla="val -45343"/>
              <a:gd name="adj6" fmla="val -52361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 anchorCtr="1"/>
          <a:lstStyle/>
          <a:p>
            <a:pPr algn="ctr"/>
            <a:r>
              <a:rPr lang="ru-RU" sz="2800" b="1">
                <a:solidFill>
                  <a:srgbClr val="E82D0E"/>
                </a:solidFill>
                <a:latin typeface="Times New Roman" pitchFamily="18" charset="0"/>
              </a:rPr>
              <a:t>Знаковый 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целый тип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D768B3-47FB-4242-87F9-8887F589E0C0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 animBg="1"/>
      <p:bldP spid="215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395288" y="476250"/>
            <a:ext cx="8280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dirty="0" err="1">
                <a:solidFill>
                  <a:srgbClr val="E82D0E"/>
                </a:solidFill>
                <a:latin typeface="+mj-lt"/>
              </a:rPr>
              <a:t>Беззнаковый</a:t>
            </a:r>
            <a:r>
              <a:rPr lang="ru-RU" sz="3600" b="1" dirty="0">
                <a:solidFill>
                  <a:srgbClr val="003300"/>
                </a:solidFill>
                <a:latin typeface="+mj-lt"/>
              </a:rPr>
              <a:t> </a:t>
            </a:r>
            <a:r>
              <a:rPr lang="ru-RU" sz="3600" b="1" dirty="0">
                <a:solidFill>
                  <a:srgbClr val="000000"/>
                </a:solidFill>
                <a:latin typeface="+mj-lt"/>
              </a:rPr>
              <a:t>целый тип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250825" y="1412875"/>
            <a:ext cx="3889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Минимальное число:</a:t>
            </a: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179388" y="2565400"/>
            <a:ext cx="38877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Максимальное число:</a:t>
            </a:r>
          </a:p>
        </p:txBody>
      </p:sp>
      <p:graphicFrame>
        <p:nvGraphicFramePr>
          <p:cNvPr id="22741" name="Group 213"/>
          <p:cNvGraphicFramePr>
            <a:graphicFrameLocks noGrp="1"/>
          </p:cNvGraphicFramePr>
          <p:nvPr/>
        </p:nvGraphicFramePr>
        <p:xfrm>
          <a:off x="4427538" y="1484313"/>
          <a:ext cx="4392612" cy="518160"/>
        </p:xfrm>
        <a:graphic>
          <a:graphicData uri="http://schemas.openxmlformats.org/drawingml/2006/table">
            <a:tbl>
              <a:tblPr/>
              <a:tblGrid>
                <a:gridCol w="549275"/>
                <a:gridCol w="549275"/>
                <a:gridCol w="549275"/>
                <a:gridCol w="549275"/>
                <a:gridCol w="547687"/>
                <a:gridCol w="549275"/>
                <a:gridCol w="549275"/>
                <a:gridCol w="54927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756" name="Group 228"/>
          <p:cNvGraphicFramePr>
            <a:graphicFrameLocks noGrp="1"/>
          </p:cNvGraphicFramePr>
          <p:nvPr/>
        </p:nvGraphicFramePr>
        <p:xfrm>
          <a:off x="4427538" y="2565400"/>
          <a:ext cx="4392612" cy="518160"/>
        </p:xfrm>
        <a:graphic>
          <a:graphicData uri="http://schemas.openxmlformats.org/drawingml/2006/table">
            <a:tbl>
              <a:tblPr/>
              <a:tblGrid>
                <a:gridCol w="549275"/>
                <a:gridCol w="549275"/>
                <a:gridCol w="549275"/>
                <a:gridCol w="549275"/>
                <a:gridCol w="547687"/>
                <a:gridCol w="549275"/>
                <a:gridCol w="549275"/>
                <a:gridCol w="54927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81" name="Text Box 136"/>
          <p:cNvSpPr txBox="1">
            <a:spLocks noChangeArrowheads="1"/>
          </p:cNvSpPr>
          <p:nvPr/>
        </p:nvSpPr>
        <p:spPr bwMode="auto">
          <a:xfrm>
            <a:off x="0" y="3429000"/>
            <a:ext cx="9144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ru-RU" sz="3400" b="1" dirty="0">
                <a:solidFill>
                  <a:srgbClr val="000000"/>
                </a:solidFill>
                <a:latin typeface="Times New Roman" pitchFamily="18" charset="0"/>
              </a:rPr>
              <a:t>11111111</a:t>
            </a:r>
            <a:r>
              <a:rPr lang="ru-RU" sz="3400" b="1" baseline="-25000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ru-RU" sz="2700" b="1" dirty="0">
                <a:solidFill>
                  <a:srgbClr val="000000"/>
                </a:solidFill>
                <a:latin typeface="Times New Roman" pitchFamily="18" charset="0"/>
              </a:rPr>
              <a:t>=</a:t>
            </a:r>
            <a:br>
              <a:rPr lang="ru-RU" sz="2700" b="1" dirty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ru-RU" sz="2700" b="1" dirty="0">
                <a:solidFill>
                  <a:srgbClr val="000000"/>
                </a:solidFill>
                <a:latin typeface="Times New Roman" pitchFamily="18" charset="0"/>
              </a:rPr>
              <a:t>=1*2</a:t>
            </a:r>
            <a:r>
              <a:rPr lang="ru-RU" sz="2700" b="1" baseline="30000" dirty="0">
                <a:solidFill>
                  <a:srgbClr val="000000"/>
                </a:solidFill>
                <a:latin typeface="Times New Roman" pitchFamily="18" charset="0"/>
              </a:rPr>
              <a:t>7</a:t>
            </a:r>
            <a:r>
              <a:rPr lang="ru-RU" sz="2700" b="1" dirty="0">
                <a:solidFill>
                  <a:srgbClr val="000000"/>
                </a:solidFill>
                <a:latin typeface="Times New Roman" pitchFamily="18" charset="0"/>
              </a:rPr>
              <a:t> + 1*2</a:t>
            </a:r>
            <a:r>
              <a:rPr lang="ru-RU" sz="2700" b="1" baseline="30000" dirty="0">
                <a:solidFill>
                  <a:srgbClr val="000000"/>
                </a:solidFill>
                <a:latin typeface="Times New Roman" pitchFamily="18" charset="0"/>
              </a:rPr>
              <a:t>6</a:t>
            </a:r>
            <a:r>
              <a:rPr lang="ru-RU" sz="2700" b="1" dirty="0">
                <a:solidFill>
                  <a:srgbClr val="000000"/>
                </a:solidFill>
                <a:latin typeface="Times New Roman" pitchFamily="18" charset="0"/>
              </a:rPr>
              <a:t> + 1*2</a:t>
            </a:r>
            <a:r>
              <a:rPr lang="ru-RU" sz="2700" b="1" baseline="30000" dirty="0">
                <a:solidFill>
                  <a:srgbClr val="000000"/>
                </a:solidFill>
                <a:latin typeface="Times New Roman" pitchFamily="18" charset="0"/>
              </a:rPr>
              <a:t>5</a:t>
            </a:r>
            <a:r>
              <a:rPr lang="ru-RU" sz="2700" b="1" dirty="0">
                <a:solidFill>
                  <a:srgbClr val="000000"/>
                </a:solidFill>
                <a:latin typeface="Times New Roman" pitchFamily="18" charset="0"/>
              </a:rPr>
              <a:t> + 1*2</a:t>
            </a:r>
            <a:r>
              <a:rPr lang="ru-RU" sz="2700" b="1" baseline="30000" dirty="0">
                <a:solidFill>
                  <a:srgbClr val="000000"/>
                </a:solidFill>
                <a:latin typeface="Times New Roman" pitchFamily="18" charset="0"/>
              </a:rPr>
              <a:t>4</a:t>
            </a:r>
            <a:r>
              <a:rPr lang="ru-RU" sz="2700" b="1" dirty="0">
                <a:solidFill>
                  <a:srgbClr val="000000"/>
                </a:solidFill>
                <a:latin typeface="Times New Roman" pitchFamily="18" charset="0"/>
              </a:rPr>
              <a:t> + 1*2</a:t>
            </a:r>
            <a:r>
              <a:rPr lang="ru-RU" sz="2700" b="1" baseline="30000" dirty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ru-RU" sz="2700" b="1" dirty="0">
                <a:solidFill>
                  <a:srgbClr val="000000"/>
                </a:solidFill>
                <a:latin typeface="Times New Roman" pitchFamily="18" charset="0"/>
              </a:rPr>
              <a:t> + 1*2</a:t>
            </a:r>
            <a:r>
              <a:rPr lang="ru-RU" sz="2700" b="1" baseline="30000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ru-RU" sz="2700" b="1" dirty="0">
                <a:solidFill>
                  <a:srgbClr val="000000"/>
                </a:solidFill>
                <a:latin typeface="Times New Roman" pitchFamily="18" charset="0"/>
              </a:rPr>
              <a:t> + 1*2</a:t>
            </a:r>
            <a:r>
              <a:rPr lang="ru-RU" sz="2700" b="1" baseline="30000" dirty="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ru-RU" sz="2700" b="1" dirty="0">
                <a:solidFill>
                  <a:srgbClr val="000000"/>
                </a:solidFill>
                <a:latin typeface="Times New Roman" pitchFamily="18" charset="0"/>
              </a:rPr>
              <a:t> + 1*2</a:t>
            </a:r>
            <a:r>
              <a:rPr lang="ru-RU" sz="2700" b="1" baseline="30000" dirty="0">
                <a:solidFill>
                  <a:srgbClr val="000000"/>
                </a:solidFill>
                <a:latin typeface="Times New Roman" pitchFamily="18" charset="0"/>
              </a:rPr>
              <a:t>0</a:t>
            </a:r>
            <a:r>
              <a:rPr lang="ru-RU" sz="2700" b="1" dirty="0">
                <a:solidFill>
                  <a:srgbClr val="000000"/>
                </a:solidFill>
                <a:latin typeface="Times New Roman" pitchFamily="18" charset="0"/>
              </a:rPr>
              <a:t>=</a:t>
            </a:r>
            <a:r>
              <a:rPr lang="ru-RU" sz="3400" b="1" dirty="0">
                <a:solidFill>
                  <a:srgbClr val="E82D0E"/>
                </a:solidFill>
                <a:latin typeface="Times New Roman" pitchFamily="18" charset="0"/>
              </a:rPr>
              <a:t>255</a:t>
            </a:r>
            <a:r>
              <a:rPr lang="ru-RU" sz="3400" b="1" baseline="-25000" dirty="0">
                <a:solidFill>
                  <a:srgbClr val="E82D0E"/>
                </a:solidFill>
                <a:latin typeface="Times New Roman" pitchFamily="18" charset="0"/>
              </a:rPr>
              <a:t>10</a:t>
            </a:r>
            <a:endParaRPr lang="ru-RU" sz="3400" b="1" dirty="0">
              <a:solidFill>
                <a:srgbClr val="E82D0E"/>
              </a:solidFill>
              <a:latin typeface="Times New Roman" pitchFamily="18" charset="0"/>
            </a:endParaRPr>
          </a:p>
        </p:txBody>
      </p:sp>
      <p:sp>
        <p:nvSpPr>
          <p:cNvPr id="14382" name="Text Box 137"/>
          <p:cNvSpPr txBox="1">
            <a:spLocks noChangeArrowheads="1"/>
          </p:cNvSpPr>
          <p:nvPr/>
        </p:nvSpPr>
        <p:spPr bwMode="auto">
          <a:xfrm>
            <a:off x="0" y="5013325"/>
            <a:ext cx="91440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400" b="1" dirty="0">
                <a:solidFill>
                  <a:srgbClr val="000000"/>
                </a:solidFill>
                <a:latin typeface="Times New Roman" pitchFamily="18" charset="0"/>
              </a:rPr>
              <a:t>в </a:t>
            </a:r>
            <a:r>
              <a:rPr lang="ru-RU" sz="3400" b="1" dirty="0">
                <a:solidFill>
                  <a:srgbClr val="E82D0E"/>
                </a:solidFill>
                <a:latin typeface="Times New Roman" pitchFamily="18" charset="0"/>
              </a:rPr>
              <a:t>байте</a:t>
            </a:r>
            <a:r>
              <a:rPr lang="ru-RU" sz="3400" b="1" dirty="0">
                <a:solidFill>
                  <a:srgbClr val="000000"/>
                </a:solidFill>
                <a:latin typeface="Times New Roman" pitchFamily="18" charset="0"/>
              </a:rPr>
              <a:t> (</a:t>
            </a:r>
            <a:r>
              <a:rPr lang="ru-RU" sz="3400" b="1" dirty="0">
                <a:solidFill>
                  <a:srgbClr val="E82D0E"/>
                </a:solidFill>
                <a:latin typeface="Times New Roman" pitchFamily="18" charset="0"/>
              </a:rPr>
              <a:t>8</a:t>
            </a:r>
            <a:r>
              <a:rPr lang="ru-RU" sz="3400" b="1" dirty="0">
                <a:solidFill>
                  <a:srgbClr val="000000"/>
                </a:solidFill>
                <a:latin typeface="Times New Roman" pitchFamily="18" charset="0"/>
              </a:rPr>
              <a:t> разрядов) можно представить</a:t>
            </a:r>
            <a:br>
              <a:rPr lang="ru-RU" sz="3400" b="1" dirty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ru-RU" sz="3400" b="1" dirty="0" err="1">
                <a:solidFill>
                  <a:srgbClr val="E82D0E"/>
                </a:solidFill>
                <a:latin typeface="Times New Roman" pitchFamily="18" charset="0"/>
              </a:rPr>
              <a:t>беззнаковые</a:t>
            </a:r>
            <a:r>
              <a:rPr lang="ru-RU" sz="3400" b="1" dirty="0">
                <a:solidFill>
                  <a:srgbClr val="000000"/>
                </a:solidFill>
                <a:latin typeface="Times New Roman" pitchFamily="18" charset="0"/>
              </a:rPr>
              <a:t> числа от </a:t>
            </a:r>
            <a:r>
              <a:rPr lang="ru-RU" sz="3400" b="1" dirty="0">
                <a:solidFill>
                  <a:srgbClr val="E82D0E"/>
                </a:solidFill>
                <a:latin typeface="Times New Roman" pitchFamily="18" charset="0"/>
              </a:rPr>
              <a:t>0</a:t>
            </a:r>
            <a:r>
              <a:rPr lang="ru-RU" sz="3400" b="1" dirty="0">
                <a:solidFill>
                  <a:srgbClr val="000000"/>
                </a:solidFill>
                <a:latin typeface="Times New Roman" pitchFamily="18" charset="0"/>
              </a:rPr>
              <a:t> до </a:t>
            </a:r>
            <a:r>
              <a:rPr lang="ru-RU" sz="3400" b="1" dirty="0">
                <a:solidFill>
                  <a:srgbClr val="E82D0E"/>
                </a:solidFill>
                <a:latin typeface="Times New Roman" pitchFamily="18" charset="0"/>
              </a:rPr>
              <a:t>255</a:t>
            </a:r>
            <a:r>
              <a:rPr lang="ru-RU" sz="3400" b="1" dirty="0">
                <a:solidFill>
                  <a:srgbClr val="000000"/>
                </a:solidFill>
                <a:latin typeface="Times New Roman" pitchFamily="18" charset="0"/>
              </a:rPr>
              <a:t>. 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93F79F-6B70-4EF5-8761-F01733FD2494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0" y="476250"/>
            <a:ext cx="9144000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ru-RU" sz="2700" b="1" dirty="0">
                <a:solidFill>
                  <a:srgbClr val="000000"/>
                </a:solidFill>
                <a:latin typeface="Times New Roman" pitchFamily="18" charset="0"/>
              </a:rPr>
              <a:t>Диапазон допустимых значений для </a:t>
            </a:r>
            <a:r>
              <a:rPr lang="ru-RU" sz="2700" b="1" dirty="0" err="1">
                <a:solidFill>
                  <a:srgbClr val="E82D0E"/>
                </a:solidFill>
                <a:latin typeface="Times New Roman" pitchFamily="18" charset="0"/>
              </a:rPr>
              <a:t>беззнаковых</a:t>
            </a:r>
            <a:r>
              <a:rPr lang="ru-RU" sz="2700" b="1" dirty="0">
                <a:solidFill>
                  <a:srgbClr val="000000"/>
                </a:solidFill>
                <a:latin typeface="Times New Roman" pitchFamily="18" charset="0"/>
              </a:rPr>
              <a:t> типов:</a:t>
            </a:r>
          </a:p>
          <a:p>
            <a:pPr algn="ctr">
              <a:lnSpc>
                <a:spcPct val="120000"/>
              </a:lnSpc>
            </a:pPr>
            <a:r>
              <a:rPr lang="ru-RU" sz="3400" b="1" dirty="0">
                <a:solidFill>
                  <a:srgbClr val="000000"/>
                </a:solidFill>
                <a:latin typeface="Times New Roman" pitchFamily="18" charset="0"/>
              </a:rPr>
              <a:t>от </a:t>
            </a:r>
            <a:r>
              <a:rPr lang="ru-RU" sz="3400" b="1" dirty="0">
                <a:solidFill>
                  <a:srgbClr val="1F2039"/>
                </a:solidFill>
                <a:latin typeface="Times New Roman" pitchFamily="18" charset="0"/>
              </a:rPr>
              <a:t>  </a:t>
            </a:r>
            <a:r>
              <a:rPr lang="ru-RU" sz="3400" b="1" dirty="0">
                <a:solidFill>
                  <a:srgbClr val="E82D0E"/>
                </a:solidFill>
                <a:latin typeface="Times New Roman" pitchFamily="18" charset="0"/>
              </a:rPr>
              <a:t>0</a:t>
            </a:r>
            <a:r>
              <a:rPr lang="ru-RU" sz="3400" b="1" dirty="0">
                <a:solidFill>
                  <a:srgbClr val="1F2039"/>
                </a:solidFill>
                <a:latin typeface="Times New Roman" pitchFamily="18" charset="0"/>
              </a:rPr>
              <a:t>   </a:t>
            </a:r>
            <a:r>
              <a:rPr lang="ru-RU" sz="3400" b="1" dirty="0">
                <a:solidFill>
                  <a:srgbClr val="000000"/>
                </a:solidFill>
                <a:latin typeface="Times New Roman" pitchFamily="18" charset="0"/>
              </a:rPr>
              <a:t>до </a:t>
            </a:r>
            <a:r>
              <a:rPr lang="ru-RU" sz="3400" b="1" dirty="0">
                <a:solidFill>
                  <a:srgbClr val="1F2039"/>
                </a:solidFill>
                <a:latin typeface="Times New Roman" pitchFamily="18" charset="0"/>
              </a:rPr>
              <a:t>  </a:t>
            </a:r>
            <a:r>
              <a:rPr lang="ru-RU" sz="3400" b="1" dirty="0">
                <a:solidFill>
                  <a:srgbClr val="E82D0E"/>
                </a:solidFill>
                <a:latin typeface="Times New Roman" pitchFamily="18" charset="0"/>
              </a:rPr>
              <a:t>2</a:t>
            </a:r>
            <a:r>
              <a:rPr lang="en-US" sz="3400" b="1" baseline="30000" dirty="0">
                <a:solidFill>
                  <a:srgbClr val="E82D0E"/>
                </a:solidFill>
                <a:latin typeface="Times New Roman" pitchFamily="18" charset="0"/>
              </a:rPr>
              <a:t>k</a:t>
            </a:r>
            <a:r>
              <a:rPr lang="en-US" sz="3400" b="1" dirty="0">
                <a:solidFill>
                  <a:srgbClr val="E82D0E"/>
                </a:solidFill>
                <a:latin typeface="Times New Roman" pitchFamily="18" charset="0"/>
              </a:rPr>
              <a:t> – 1</a:t>
            </a:r>
            <a:r>
              <a:rPr lang="ru-RU" sz="3400" b="1" dirty="0">
                <a:solidFill>
                  <a:srgbClr val="1F2039"/>
                </a:solidFill>
                <a:latin typeface="Times New Roman" pitchFamily="18" charset="0"/>
              </a:rPr>
              <a:t>,</a:t>
            </a:r>
            <a:br>
              <a:rPr lang="ru-RU" sz="3400" b="1" dirty="0">
                <a:solidFill>
                  <a:srgbClr val="1F2039"/>
                </a:solidFill>
                <a:latin typeface="Times New Roman" pitchFamily="18" charset="0"/>
              </a:rPr>
            </a:br>
            <a:r>
              <a:rPr lang="ru-RU" sz="3400" b="1" dirty="0">
                <a:solidFill>
                  <a:srgbClr val="000000"/>
                </a:solidFill>
                <a:latin typeface="Times New Roman" pitchFamily="18" charset="0"/>
              </a:rPr>
              <a:t>где</a:t>
            </a:r>
            <a:r>
              <a:rPr lang="ru-RU" sz="3400" b="1" dirty="0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en-US" sz="3400" b="1" dirty="0">
                <a:solidFill>
                  <a:srgbClr val="E82D0E"/>
                </a:solidFill>
                <a:latin typeface="Times New Roman" pitchFamily="18" charset="0"/>
              </a:rPr>
              <a:t>k</a:t>
            </a:r>
            <a:r>
              <a:rPr lang="ru-RU" sz="3400" b="1" dirty="0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3400" b="1" dirty="0">
                <a:solidFill>
                  <a:srgbClr val="000000"/>
                </a:solidFill>
                <a:latin typeface="Times New Roman" pitchFamily="18" charset="0"/>
              </a:rPr>
              <a:t>– количество разрядов в ячейке 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539750" y="2852738"/>
            <a:ext cx="8064500" cy="319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3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3400" i="1" dirty="0">
                <a:solidFill>
                  <a:srgbClr val="000000"/>
                </a:solidFill>
                <a:latin typeface="Times New Roman" pitchFamily="18" charset="0"/>
              </a:rPr>
              <a:t>«Найдите значения верхних границ диапазонов для </a:t>
            </a:r>
            <a:r>
              <a:rPr lang="ru-RU" sz="3400" i="1" dirty="0" err="1">
                <a:solidFill>
                  <a:srgbClr val="000000"/>
                </a:solidFill>
                <a:latin typeface="Times New Roman" pitchFamily="18" charset="0"/>
              </a:rPr>
              <a:t>беззнаковых</a:t>
            </a:r>
            <a:r>
              <a:rPr lang="ru-RU" sz="3400" i="1" dirty="0">
                <a:solidFill>
                  <a:srgbClr val="000000"/>
                </a:solidFill>
                <a:latin typeface="Times New Roman" pitchFamily="18" charset="0"/>
              </a:rPr>
              <a:t> типов</a:t>
            </a:r>
            <a:br>
              <a:rPr lang="ru-RU" sz="3400" i="1" dirty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ru-RU" sz="3400" i="1" dirty="0">
                <a:solidFill>
                  <a:srgbClr val="000000"/>
                </a:solidFill>
                <a:latin typeface="Times New Roman" pitchFamily="18" charset="0"/>
              </a:rPr>
              <a:t>в 16- и 32-х разрядном представлении»</a:t>
            </a:r>
          </a:p>
          <a:p>
            <a:pPr marL="342900" indent="-342900"/>
            <a:endParaRPr lang="ru-RU" sz="3400" i="1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indent="-342900"/>
            <a:r>
              <a:rPr lang="ru-RU" sz="3400" i="1" dirty="0">
                <a:solidFill>
                  <a:srgbClr val="000000"/>
                </a:solidFill>
                <a:latin typeface="Times New Roman" pitchFamily="18" charset="0"/>
              </a:rPr>
              <a:t> «Какие </a:t>
            </a:r>
            <a:r>
              <a:rPr lang="ru-RU" sz="3400" i="1" dirty="0" err="1">
                <a:solidFill>
                  <a:srgbClr val="000000"/>
                </a:solidFill>
                <a:latin typeface="Times New Roman" pitchFamily="18" charset="0"/>
              </a:rPr>
              <a:t>беззнаковые</a:t>
            </a:r>
            <a:r>
              <a:rPr lang="ru-RU" sz="3400" i="1" dirty="0">
                <a:solidFill>
                  <a:srgbClr val="000000"/>
                </a:solidFill>
                <a:latin typeface="Times New Roman" pitchFamily="18" charset="0"/>
              </a:rPr>
              <a:t> целочисленные типы данных языка Паскаль вы знаете?»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4AB3A5-C770-4BC0-B414-AC171B83876C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9144000" cy="1143000"/>
          </a:xfrm>
        </p:spPr>
        <p:txBody>
          <a:bodyPr/>
          <a:lstStyle/>
          <a:p>
            <a:pPr eaLnBrk="1" hangingPunct="1"/>
            <a:r>
              <a:rPr lang="ru-RU" sz="3400" b="1" dirty="0" smtClean="0">
                <a:solidFill>
                  <a:srgbClr val="E82D0E"/>
                </a:solidFill>
              </a:rPr>
              <a:t>Максимальные и минимальные значения для целых </a:t>
            </a:r>
            <a:r>
              <a:rPr lang="en-US" sz="3400" b="1" dirty="0" smtClean="0">
                <a:solidFill>
                  <a:srgbClr val="E82D0E"/>
                </a:solidFill>
              </a:rPr>
              <a:t>N – </a:t>
            </a:r>
            <a:r>
              <a:rPr lang="ru-RU" sz="3400" b="1" dirty="0" smtClean="0">
                <a:solidFill>
                  <a:srgbClr val="E82D0E"/>
                </a:solidFill>
              </a:rPr>
              <a:t>разрядных чисел</a:t>
            </a:r>
          </a:p>
        </p:txBody>
      </p:sp>
      <p:graphicFrame>
        <p:nvGraphicFramePr>
          <p:cNvPr id="54392" name="Group 120"/>
          <p:cNvGraphicFramePr>
            <a:graphicFrameLocks noGrp="1"/>
          </p:cNvGraphicFramePr>
          <p:nvPr>
            <p:ph type="tbl" idx="1"/>
          </p:nvPr>
        </p:nvGraphicFramePr>
        <p:xfrm>
          <a:off x="468313" y="1916113"/>
          <a:ext cx="8351837" cy="4254501"/>
        </p:xfrm>
        <a:graphic>
          <a:graphicData uri="http://schemas.openxmlformats.org/drawingml/2006/table">
            <a:tbl>
              <a:tblPr/>
              <a:tblGrid>
                <a:gridCol w="1223962"/>
                <a:gridCol w="1584325"/>
                <a:gridCol w="2374900"/>
                <a:gridCol w="3168650"/>
              </a:tblGrid>
              <a:tr h="106203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Числа без знака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63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  <a:endParaRPr kumimoji="0" lang="ru-RU" sz="34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  <a:endParaRPr kumimoji="0" lang="ru-RU" sz="34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  <a:endParaRPr kumimoji="0" lang="ru-RU" sz="34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2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MAX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255</a:t>
                      </a:r>
                      <a:endParaRPr kumimoji="0" lang="ru-RU" sz="3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(2</a:t>
                      </a:r>
                      <a:r>
                        <a:rPr kumimoji="0" lang="ru-RU" sz="3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 - 1)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65 535</a:t>
                      </a:r>
                      <a:endParaRPr kumimoji="0" lang="ru-RU" sz="3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(2</a:t>
                      </a:r>
                      <a:r>
                        <a:rPr kumimoji="0" lang="ru-RU" sz="3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 - 1)</a:t>
                      </a:r>
                      <a:endParaRPr kumimoji="0" lang="ru-RU" sz="3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4 294 967 295</a:t>
                      </a:r>
                      <a:endParaRPr kumimoji="0" lang="ru-RU" sz="3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(2</a:t>
                      </a:r>
                      <a:r>
                        <a:rPr kumimoji="0" lang="ru-RU" sz="3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 - 1)</a:t>
                      </a:r>
                      <a:endParaRPr kumimoji="0" lang="ru-RU" sz="3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2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MIN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4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ru-RU" sz="4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6A946E-5A2F-40DF-A2E7-0D6EBD7FC7DF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95288" y="476250"/>
            <a:ext cx="828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E82D0E"/>
                </a:solidFill>
                <a:latin typeface="Times New Roman" pitchFamily="18" charset="0"/>
              </a:rPr>
              <a:t>Знаковый</a:t>
            </a:r>
            <a:r>
              <a:rPr lang="ru-RU" sz="2800" b="1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целый тип для </a:t>
            </a:r>
            <a:r>
              <a:rPr lang="ru-RU" sz="2800" b="1">
                <a:solidFill>
                  <a:srgbClr val="E82D0E"/>
                </a:solidFill>
                <a:latin typeface="Times New Roman" pitchFamily="18" charset="0"/>
              </a:rPr>
              <a:t>положительных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чисел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50825" y="1268413"/>
            <a:ext cx="3673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Минимальное число: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323850" y="2276475"/>
            <a:ext cx="3816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Максимальное число:</a:t>
            </a:r>
          </a:p>
        </p:txBody>
      </p:sp>
      <p:graphicFrame>
        <p:nvGraphicFramePr>
          <p:cNvPr id="23682" name="Group 130"/>
          <p:cNvGraphicFramePr>
            <a:graphicFrameLocks noGrp="1"/>
          </p:cNvGraphicFramePr>
          <p:nvPr/>
        </p:nvGraphicFramePr>
        <p:xfrm>
          <a:off x="4427538" y="1341438"/>
          <a:ext cx="4392612" cy="518160"/>
        </p:xfrm>
        <a:graphic>
          <a:graphicData uri="http://schemas.openxmlformats.org/drawingml/2006/table">
            <a:tbl>
              <a:tblPr/>
              <a:tblGrid>
                <a:gridCol w="549275"/>
                <a:gridCol w="549275"/>
                <a:gridCol w="549275"/>
                <a:gridCol w="549275"/>
                <a:gridCol w="547687"/>
                <a:gridCol w="549275"/>
                <a:gridCol w="549275"/>
                <a:gridCol w="54927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697" name="Group 145"/>
          <p:cNvGraphicFramePr>
            <a:graphicFrameLocks noGrp="1"/>
          </p:cNvGraphicFramePr>
          <p:nvPr/>
        </p:nvGraphicFramePr>
        <p:xfrm>
          <a:off x="4427538" y="2349500"/>
          <a:ext cx="4392612" cy="518160"/>
        </p:xfrm>
        <a:graphic>
          <a:graphicData uri="http://schemas.openxmlformats.org/drawingml/2006/table">
            <a:tbl>
              <a:tblPr/>
              <a:tblGrid>
                <a:gridCol w="549275"/>
                <a:gridCol w="549275"/>
                <a:gridCol w="549275"/>
                <a:gridCol w="549275"/>
                <a:gridCol w="547687"/>
                <a:gridCol w="549275"/>
                <a:gridCol w="549275"/>
                <a:gridCol w="54927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0" y="3357563"/>
            <a:ext cx="91440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ru-RU" sz="3400" b="1">
                <a:solidFill>
                  <a:srgbClr val="000000"/>
                </a:solidFill>
                <a:latin typeface="Times New Roman" pitchFamily="18" charset="0"/>
              </a:rPr>
              <a:t>1111111</a:t>
            </a:r>
            <a:r>
              <a:rPr lang="ru-RU" sz="3400" b="1" baseline="-2500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 =</a:t>
            </a:r>
            <a:br>
              <a:rPr lang="ru-RU" sz="30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=1*2</a:t>
            </a:r>
            <a:r>
              <a:rPr lang="ru-RU" sz="3000" b="1" baseline="30000">
                <a:solidFill>
                  <a:srgbClr val="000000"/>
                </a:solidFill>
                <a:latin typeface="Times New Roman" pitchFamily="18" charset="0"/>
              </a:rPr>
              <a:t>6</a:t>
            </a: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 + 1*2</a:t>
            </a:r>
            <a:r>
              <a:rPr lang="ru-RU" sz="3000" b="1" baseline="30000">
                <a:solidFill>
                  <a:srgbClr val="000000"/>
                </a:solidFill>
                <a:latin typeface="Times New Roman" pitchFamily="18" charset="0"/>
              </a:rPr>
              <a:t>5</a:t>
            </a: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 + 1*2</a:t>
            </a:r>
            <a:r>
              <a:rPr lang="ru-RU" sz="3000" b="1" baseline="30000">
                <a:solidFill>
                  <a:srgbClr val="000000"/>
                </a:solidFill>
                <a:latin typeface="Times New Roman" pitchFamily="18" charset="0"/>
              </a:rPr>
              <a:t>4</a:t>
            </a: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 + 1*2</a:t>
            </a:r>
            <a:r>
              <a:rPr lang="ru-RU" sz="3000" b="1" baseline="3000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 + 1*2</a:t>
            </a:r>
            <a:r>
              <a:rPr lang="ru-RU" sz="3000" b="1" baseline="3000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 + 1*2</a:t>
            </a:r>
            <a:r>
              <a:rPr lang="ru-RU" sz="3000" b="1" baseline="3000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 + 1*2</a:t>
            </a:r>
            <a:r>
              <a:rPr lang="ru-RU" sz="3000" b="1" baseline="30000">
                <a:solidFill>
                  <a:srgbClr val="000000"/>
                </a:solidFill>
                <a:latin typeface="Times New Roman" pitchFamily="18" charset="0"/>
              </a:rPr>
              <a:t>0</a:t>
            </a: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 =</a:t>
            </a:r>
            <a:r>
              <a:rPr lang="ru-RU" sz="30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3400" b="1">
                <a:solidFill>
                  <a:srgbClr val="E82D0E"/>
                </a:solidFill>
                <a:latin typeface="Times New Roman" pitchFamily="18" charset="0"/>
              </a:rPr>
              <a:t>127</a:t>
            </a:r>
            <a:r>
              <a:rPr lang="ru-RU" sz="3400" b="1" baseline="-25000">
                <a:solidFill>
                  <a:srgbClr val="E82D0E"/>
                </a:solidFill>
                <a:latin typeface="Times New Roman" pitchFamily="18" charset="0"/>
              </a:rPr>
              <a:t>10</a:t>
            </a:r>
            <a:endParaRPr lang="ru-RU" sz="3400" b="1">
              <a:solidFill>
                <a:srgbClr val="E82D0E"/>
              </a:solidFill>
              <a:latin typeface="Times New Roman" pitchFamily="18" charset="0"/>
            </a:endParaRPr>
          </a:p>
        </p:txBody>
      </p:sp>
      <p:sp>
        <p:nvSpPr>
          <p:cNvPr id="17454" name="Text Box 46"/>
          <p:cNvSpPr txBox="1">
            <a:spLocks noChangeArrowheads="1"/>
          </p:cNvSpPr>
          <p:nvPr/>
        </p:nvSpPr>
        <p:spPr bwMode="auto">
          <a:xfrm>
            <a:off x="0" y="5084763"/>
            <a:ext cx="91440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400" b="1">
                <a:solidFill>
                  <a:srgbClr val="000000"/>
                </a:solidFill>
                <a:latin typeface="Times New Roman" pitchFamily="18" charset="0"/>
              </a:rPr>
              <a:t>в </a:t>
            </a:r>
            <a:r>
              <a:rPr lang="ru-RU" sz="3400" b="1">
                <a:solidFill>
                  <a:srgbClr val="E82D0E"/>
                </a:solidFill>
                <a:latin typeface="Times New Roman" pitchFamily="18" charset="0"/>
              </a:rPr>
              <a:t>байте</a:t>
            </a:r>
            <a:r>
              <a:rPr lang="ru-RU" sz="3400" b="1">
                <a:solidFill>
                  <a:srgbClr val="000000"/>
                </a:solidFill>
                <a:latin typeface="Times New Roman" pitchFamily="18" charset="0"/>
              </a:rPr>
              <a:t> (</a:t>
            </a:r>
            <a:r>
              <a:rPr lang="ru-RU" sz="3400" b="1">
                <a:solidFill>
                  <a:srgbClr val="E82D0E"/>
                </a:solidFill>
                <a:latin typeface="Times New Roman" pitchFamily="18" charset="0"/>
              </a:rPr>
              <a:t>8</a:t>
            </a:r>
            <a:r>
              <a:rPr lang="ru-RU" sz="3400" b="1">
                <a:solidFill>
                  <a:srgbClr val="000000"/>
                </a:solidFill>
                <a:latin typeface="Times New Roman" pitchFamily="18" charset="0"/>
              </a:rPr>
              <a:t> разрядов) можно представить</a:t>
            </a:r>
            <a:br>
              <a:rPr lang="ru-RU" sz="34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lang="ru-RU" sz="3400" b="1" i="1">
                <a:solidFill>
                  <a:srgbClr val="E82D0E"/>
                </a:solidFill>
                <a:latin typeface="Times New Roman" pitchFamily="18" charset="0"/>
              </a:rPr>
              <a:t>знаковые</a:t>
            </a:r>
            <a:r>
              <a:rPr lang="ru-RU" sz="34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3400" b="1">
                <a:solidFill>
                  <a:srgbClr val="E82D0E"/>
                </a:solidFill>
                <a:latin typeface="Times New Roman" pitchFamily="18" charset="0"/>
              </a:rPr>
              <a:t>положительные</a:t>
            </a:r>
            <a:r>
              <a:rPr lang="ru-RU" sz="3400" b="1">
                <a:solidFill>
                  <a:srgbClr val="000000"/>
                </a:solidFill>
                <a:latin typeface="Times New Roman" pitchFamily="18" charset="0"/>
              </a:rPr>
              <a:t> числа от </a:t>
            </a:r>
            <a:r>
              <a:rPr lang="ru-RU" sz="3400" b="1">
                <a:solidFill>
                  <a:srgbClr val="E82D0E"/>
                </a:solidFill>
                <a:latin typeface="Times New Roman" pitchFamily="18" charset="0"/>
              </a:rPr>
              <a:t>0</a:t>
            </a:r>
            <a:r>
              <a:rPr lang="ru-RU" sz="3400" b="1">
                <a:solidFill>
                  <a:srgbClr val="000000"/>
                </a:solidFill>
                <a:latin typeface="Times New Roman" pitchFamily="18" charset="0"/>
              </a:rPr>
              <a:t> до </a:t>
            </a:r>
            <a:r>
              <a:rPr lang="ru-RU" sz="3400" b="1">
                <a:solidFill>
                  <a:srgbClr val="E82D0E"/>
                </a:solidFill>
                <a:latin typeface="Times New Roman" pitchFamily="18" charset="0"/>
              </a:rPr>
              <a:t>127</a:t>
            </a:r>
            <a:r>
              <a:rPr lang="ru-RU" sz="3400" b="1">
                <a:solidFill>
                  <a:srgbClr val="000000"/>
                </a:solidFill>
                <a:latin typeface="Times New Roman" pitchFamily="18" charset="0"/>
              </a:rPr>
              <a:t>. </a:t>
            </a:r>
          </a:p>
        </p:txBody>
      </p:sp>
      <p:grpSp>
        <p:nvGrpSpPr>
          <p:cNvPr id="17455" name="Group 53"/>
          <p:cNvGrpSpPr>
            <a:grpSpLocks/>
          </p:cNvGrpSpPr>
          <p:nvPr/>
        </p:nvGrpSpPr>
        <p:grpSpPr bwMode="auto">
          <a:xfrm>
            <a:off x="2843213" y="1557338"/>
            <a:ext cx="1584325" cy="1008062"/>
            <a:chOff x="1791" y="981"/>
            <a:chExt cx="998" cy="635"/>
          </a:xfrm>
        </p:grpSpPr>
        <p:sp>
          <p:nvSpPr>
            <p:cNvPr id="17459" name="Rectangle 49"/>
            <p:cNvSpPr>
              <a:spLocks noChangeArrowheads="1"/>
            </p:cNvSpPr>
            <p:nvPr/>
          </p:nvSpPr>
          <p:spPr bwMode="auto">
            <a:xfrm>
              <a:off x="1791" y="1162"/>
              <a:ext cx="635" cy="272"/>
            </a:xfrm>
            <a:prstGeom prst="rect">
              <a:avLst/>
            </a:prstGeom>
            <a:solidFill>
              <a:srgbClr val="D3D6B8"/>
            </a:solidFill>
            <a:ln w="28575">
              <a:solidFill>
                <a:srgbClr val="E82D0E"/>
              </a:solidFill>
              <a:miter lim="800000"/>
              <a:headEnd/>
              <a:tailEnd/>
            </a:ln>
          </p:spPr>
          <p:txBody>
            <a:bodyPr wrap="none" anchor="ctr" anchorCtr="1"/>
            <a:lstStyle/>
            <a:p>
              <a:pPr algn="ctr"/>
              <a:r>
                <a:rPr lang="ru-RU" sz="2800">
                  <a:solidFill>
                    <a:srgbClr val="000000"/>
                  </a:solidFill>
                  <a:latin typeface="Times New Roman" pitchFamily="18" charset="0"/>
                </a:rPr>
                <a:t>знак</a:t>
              </a:r>
            </a:p>
          </p:txBody>
        </p:sp>
        <p:sp>
          <p:nvSpPr>
            <p:cNvPr id="17460" name="Line 51"/>
            <p:cNvSpPr>
              <a:spLocks noChangeShapeType="1"/>
            </p:cNvSpPr>
            <p:nvPr/>
          </p:nvSpPr>
          <p:spPr bwMode="auto">
            <a:xfrm flipV="1">
              <a:off x="2426" y="981"/>
              <a:ext cx="363" cy="317"/>
            </a:xfrm>
            <a:prstGeom prst="line">
              <a:avLst/>
            </a:prstGeom>
            <a:noFill/>
            <a:ln w="28575">
              <a:solidFill>
                <a:srgbClr val="E82D0E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61" name="Line 52"/>
            <p:cNvSpPr>
              <a:spLocks noChangeShapeType="1"/>
            </p:cNvSpPr>
            <p:nvPr/>
          </p:nvSpPr>
          <p:spPr bwMode="auto">
            <a:xfrm>
              <a:off x="2426" y="1298"/>
              <a:ext cx="363" cy="318"/>
            </a:xfrm>
            <a:prstGeom prst="line">
              <a:avLst/>
            </a:prstGeom>
            <a:noFill/>
            <a:ln w="28575">
              <a:solidFill>
                <a:srgbClr val="E82D0E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56" name="Text Box 54"/>
          <p:cNvSpPr txBox="1">
            <a:spLocks noChangeArrowheads="1"/>
          </p:cNvSpPr>
          <p:nvPr/>
        </p:nvSpPr>
        <p:spPr bwMode="auto">
          <a:xfrm>
            <a:off x="8388350" y="1916113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E82D0E"/>
                </a:solidFill>
              </a:rPr>
              <a:t>0</a:t>
            </a:r>
          </a:p>
        </p:txBody>
      </p:sp>
      <p:sp>
        <p:nvSpPr>
          <p:cNvPr id="17457" name="Text Box 55"/>
          <p:cNvSpPr txBox="1">
            <a:spLocks noChangeArrowheads="1"/>
          </p:cNvSpPr>
          <p:nvPr/>
        </p:nvSpPr>
        <p:spPr bwMode="auto">
          <a:xfrm>
            <a:off x="4500563" y="1916113"/>
            <a:ext cx="287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E82D0E"/>
                </a:solidFill>
              </a:rPr>
              <a:t>7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F896C1-4F43-44CC-980D-3A3007B2AA91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0" y="476250"/>
            <a:ext cx="9144000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Диапазон допустимых значений для </a:t>
            </a:r>
            <a:r>
              <a:rPr lang="ru-RU" sz="2800" b="1">
                <a:solidFill>
                  <a:srgbClr val="E82D0E"/>
                </a:solidFill>
                <a:latin typeface="Times New Roman" pitchFamily="18" charset="0"/>
              </a:rPr>
              <a:t>знаковых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 типов:</a:t>
            </a:r>
          </a:p>
          <a:p>
            <a:pPr algn="ctr">
              <a:lnSpc>
                <a:spcPct val="120000"/>
              </a:lnSpc>
            </a:pPr>
            <a:r>
              <a:rPr lang="ru-RU" sz="3400" b="1">
                <a:solidFill>
                  <a:srgbClr val="000000"/>
                </a:solidFill>
                <a:latin typeface="Times New Roman" pitchFamily="18" charset="0"/>
              </a:rPr>
              <a:t>от   </a:t>
            </a:r>
            <a:r>
              <a:rPr lang="ru-RU" sz="3400" b="1">
                <a:solidFill>
                  <a:srgbClr val="E82D0E"/>
                </a:solidFill>
                <a:latin typeface="Times New Roman" pitchFamily="18" charset="0"/>
              </a:rPr>
              <a:t>-2</a:t>
            </a:r>
            <a:r>
              <a:rPr lang="en-US" sz="3400" b="1" baseline="30000">
                <a:solidFill>
                  <a:srgbClr val="E82D0E"/>
                </a:solidFill>
                <a:latin typeface="Times New Roman" pitchFamily="18" charset="0"/>
              </a:rPr>
              <a:t>k-1</a:t>
            </a:r>
            <a:r>
              <a:rPr lang="ru-RU" sz="3400" b="1">
                <a:solidFill>
                  <a:srgbClr val="000000"/>
                </a:solidFill>
                <a:latin typeface="Times New Roman" pitchFamily="18" charset="0"/>
              </a:rPr>
              <a:t>   до   </a:t>
            </a:r>
            <a:r>
              <a:rPr lang="ru-RU" sz="3400" b="1">
                <a:solidFill>
                  <a:srgbClr val="E82D0E"/>
                </a:solidFill>
                <a:latin typeface="Times New Roman" pitchFamily="18" charset="0"/>
              </a:rPr>
              <a:t>2</a:t>
            </a:r>
            <a:r>
              <a:rPr lang="en-US" sz="3400" b="1" baseline="30000">
                <a:solidFill>
                  <a:srgbClr val="E82D0E"/>
                </a:solidFill>
                <a:latin typeface="Times New Roman" pitchFamily="18" charset="0"/>
              </a:rPr>
              <a:t>k</a:t>
            </a:r>
            <a:r>
              <a:rPr lang="ru-RU" sz="3400" b="1" baseline="30000">
                <a:solidFill>
                  <a:srgbClr val="E82D0E"/>
                </a:solidFill>
                <a:latin typeface="Times New Roman" pitchFamily="18" charset="0"/>
              </a:rPr>
              <a:t>-1</a:t>
            </a:r>
            <a:r>
              <a:rPr lang="ru-RU" sz="3400" b="1">
                <a:solidFill>
                  <a:srgbClr val="E82D0E"/>
                </a:solidFill>
                <a:latin typeface="Times New Roman" pitchFamily="18" charset="0"/>
              </a:rPr>
              <a:t> </a:t>
            </a:r>
            <a:r>
              <a:rPr lang="en-US" sz="3400" b="1">
                <a:solidFill>
                  <a:srgbClr val="E82D0E"/>
                </a:solidFill>
                <a:latin typeface="Times New Roman" pitchFamily="18" charset="0"/>
              </a:rPr>
              <a:t> – 1</a:t>
            </a:r>
            <a:r>
              <a:rPr lang="ru-RU" sz="3400" b="1">
                <a:solidFill>
                  <a:srgbClr val="000000"/>
                </a:solidFill>
                <a:latin typeface="Times New Roman" pitchFamily="18" charset="0"/>
              </a:rPr>
              <a:t>,</a:t>
            </a:r>
            <a:br>
              <a:rPr lang="ru-RU" sz="3400" b="1">
                <a:solidFill>
                  <a:srgbClr val="000000"/>
                </a:solidFill>
                <a:latin typeface="Times New Roman" pitchFamily="18" charset="0"/>
              </a:rPr>
            </a:br>
            <a:r>
              <a:rPr lang="ru-RU" sz="3400" b="1">
                <a:solidFill>
                  <a:srgbClr val="000000"/>
                </a:solidFill>
                <a:latin typeface="Times New Roman" pitchFamily="18" charset="0"/>
              </a:rPr>
              <a:t>где </a:t>
            </a:r>
            <a:r>
              <a:rPr lang="en-US" sz="3400" b="1">
                <a:solidFill>
                  <a:srgbClr val="E82D0E"/>
                </a:solidFill>
                <a:latin typeface="Times New Roman" pitchFamily="18" charset="0"/>
              </a:rPr>
              <a:t>k</a:t>
            </a:r>
            <a:r>
              <a:rPr lang="ru-RU" sz="3400" b="1">
                <a:solidFill>
                  <a:srgbClr val="000000"/>
                </a:solidFill>
                <a:latin typeface="Times New Roman" pitchFamily="18" charset="0"/>
              </a:rPr>
              <a:t> – количество разрядов в ячейке </a:t>
            </a: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539750" y="2852738"/>
            <a:ext cx="8064500" cy="319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340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3400" i="1">
                <a:solidFill>
                  <a:srgbClr val="000000"/>
                </a:solidFill>
                <a:latin typeface="Times New Roman" pitchFamily="18" charset="0"/>
              </a:rPr>
              <a:t>«Найдите значения  границ диапазонов для знаковых типов</a:t>
            </a:r>
            <a:br>
              <a:rPr lang="ru-RU" sz="3400" i="1">
                <a:solidFill>
                  <a:srgbClr val="000000"/>
                </a:solidFill>
                <a:latin typeface="Times New Roman" pitchFamily="18" charset="0"/>
              </a:rPr>
            </a:br>
            <a:r>
              <a:rPr lang="ru-RU" sz="3400" i="1">
                <a:solidFill>
                  <a:srgbClr val="000000"/>
                </a:solidFill>
                <a:latin typeface="Times New Roman" pitchFamily="18" charset="0"/>
              </a:rPr>
              <a:t>в 16- и 32-х разрядном представлении»</a:t>
            </a:r>
          </a:p>
          <a:p>
            <a:pPr marL="342900" indent="-342900"/>
            <a:endParaRPr lang="ru-RU" sz="3400" i="1">
              <a:solidFill>
                <a:srgbClr val="000000"/>
              </a:solidFill>
              <a:latin typeface="Times New Roman" pitchFamily="18" charset="0"/>
            </a:endParaRPr>
          </a:p>
          <a:p>
            <a:pPr marL="342900" indent="-342900"/>
            <a:r>
              <a:rPr lang="ru-RU" sz="3400" i="1">
                <a:solidFill>
                  <a:srgbClr val="000000"/>
                </a:solidFill>
                <a:latin typeface="Times New Roman" pitchFamily="18" charset="0"/>
              </a:rPr>
              <a:t> «Какие знаковые целочисленные типы данных языка Паскаль вы знаете?»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7C8921-2974-4395-86E3-D3625BA0E742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9144000" cy="1143000"/>
          </a:xfrm>
        </p:spPr>
        <p:txBody>
          <a:bodyPr/>
          <a:lstStyle/>
          <a:p>
            <a:pPr eaLnBrk="1" hangingPunct="1"/>
            <a:r>
              <a:rPr lang="ru-RU" sz="3400" b="1" smtClean="0">
                <a:solidFill>
                  <a:srgbClr val="E82D0E"/>
                </a:solidFill>
              </a:rPr>
              <a:t>Максимальные и минимальные значения для целых </a:t>
            </a:r>
            <a:r>
              <a:rPr lang="en-US" sz="3400" b="1" smtClean="0">
                <a:solidFill>
                  <a:srgbClr val="E82D0E"/>
                </a:solidFill>
              </a:rPr>
              <a:t>N – </a:t>
            </a:r>
            <a:r>
              <a:rPr lang="ru-RU" sz="3400" b="1" smtClean="0">
                <a:solidFill>
                  <a:srgbClr val="E82D0E"/>
                </a:solidFill>
              </a:rPr>
              <a:t>разрядных чисел</a:t>
            </a:r>
          </a:p>
        </p:txBody>
      </p:sp>
      <p:graphicFrame>
        <p:nvGraphicFramePr>
          <p:cNvPr id="57379" name="Group 35"/>
          <p:cNvGraphicFramePr>
            <a:graphicFrameLocks noGrp="1"/>
          </p:cNvGraphicFramePr>
          <p:nvPr>
            <p:ph type="tbl" idx="1"/>
          </p:nvPr>
        </p:nvGraphicFramePr>
        <p:xfrm>
          <a:off x="468313" y="1916113"/>
          <a:ext cx="8351837" cy="4249739"/>
        </p:xfrm>
        <a:graphic>
          <a:graphicData uri="http://schemas.openxmlformats.org/drawingml/2006/table">
            <a:tbl>
              <a:tblPr/>
              <a:tblGrid>
                <a:gridCol w="1223962"/>
                <a:gridCol w="1584325"/>
                <a:gridCol w="2374900"/>
                <a:gridCol w="3168650"/>
              </a:tblGrid>
              <a:tr h="106203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Числа со знаком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63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  <a:endParaRPr kumimoji="0" lang="ru-RU" sz="34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  <a:endParaRPr kumimoji="0" lang="ru-RU" sz="34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  <a:endParaRPr kumimoji="0" lang="ru-RU" sz="34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2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MAX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127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32 767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2 147 483 647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2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MIN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- 128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- 32 768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- 2 147 483 648</a:t>
                      </a:r>
                    </a:p>
                  </a:txBody>
                  <a:tcPr marL="0" marR="0" marT="0" marB="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DFE48C-6414-46F2-9668-C27E383C8215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0" y="404813"/>
            <a:ext cx="9144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>
                <a:solidFill>
                  <a:srgbClr val="E82D0E"/>
                </a:solidFill>
                <a:latin typeface="Times New Roman" pitchFamily="18" charset="0"/>
              </a:rPr>
              <a:t>Алгоритм представления в компьютере целых положительных чисел:</a:t>
            </a: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250825" y="4437063"/>
            <a:ext cx="37449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600" b="1">
                <a:solidFill>
                  <a:srgbClr val="000000"/>
                </a:solidFill>
                <a:latin typeface="Times New Roman" pitchFamily="18" charset="0"/>
              </a:rPr>
              <a:t>k</a:t>
            </a:r>
            <a:r>
              <a:rPr lang="ru-RU" sz="3600" b="1">
                <a:solidFill>
                  <a:srgbClr val="000000"/>
                </a:solidFill>
                <a:latin typeface="Times New Roman" pitchFamily="18" charset="0"/>
              </a:rPr>
              <a:t> = 16 разрядов</a:t>
            </a:r>
          </a:p>
        </p:txBody>
      </p:sp>
      <p:graphicFrame>
        <p:nvGraphicFramePr>
          <p:cNvPr id="25082" name="Group 506"/>
          <p:cNvGraphicFramePr>
            <a:graphicFrameLocks noGrp="1"/>
          </p:cNvGraphicFramePr>
          <p:nvPr/>
        </p:nvGraphicFramePr>
        <p:xfrm>
          <a:off x="3492500" y="3213100"/>
          <a:ext cx="5327650" cy="792163"/>
        </p:xfrm>
        <a:graphic>
          <a:graphicData uri="http://schemas.openxmlformats.org/drawingml/2006/table">
            <a:tbl>
              <a:tblPr/>
              <a:tblGrid>
                <a:gridCol w="666750"/>
                <a:gridCol w="665163"/>
                <a:gridCol w="666750"/>
                <a:gridCol w="666750"/>
                <a:gridCol w="663575"/>
                <a:gridCol w="666750"/>
                <a:gridCol w="665162"/>
                <a:gridCol w="666750"/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113" name="Group 537"/>
          <p:cNvGraphicFramePr>
            <a:graphicFrameLocks noGrp="1"/>
          </p:cNvGraphicFramePr>
          <p:nvPr/>
        </p:nvGraphicFramePr>
        <p:xfrm>
          <a:off x="323850" y="5373688"/>
          <a:ext cx="8569325" cy="720725"/>
        </p:xfrm>
        <a:graphic>
          <a:graphicData uri="http://schemas.openxmlformats.org/drawingml/2006/table">
            <a:tbl>
              <a:tblPr/>
              <a:tblGrid>
                <a:gridCol w="534988"/>
                <a:gridCol w="536575"/>
                <a:gridCol w="534987"/>
                <a:gridCol w="536575"/>
                <a:gridCol w="533400"/>
                <a:gridCol w="536575"/>
                <a:gridCol w="534988"/>
                <a:gridCol w="534987"/>
                <a:gridCol w="536575"/>
                <a:gridCol w="534988"/>
                <a:gridCol w="536575"/>
                <a:gridCol w="534987"/>
                <a:gridCol w="536575"/>
                <a:gridCol w="534988"/>
                <a:gridCol w="536575"/>
                <a:gridCol w="534987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40" name="Text Box 146"/>
          <p:cNvSpPr txBox="1">
            <a:spLocks noChangeArrowheads="1"/>
          </p:cNvSpPr>
          <p:nvPr/>
        </p:nvSpPr>
        <p:spPr bwMode="auto">
          <a:xfrm>
            <a:off x="2700338" y="1989138"/>
            <a:ext cx="1439862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000" b="1">
                <a:solidFill>
                  <a:srgbClr val="000000"/>
                </a:solidFill>
                <a:latin typeface="Times New Roman" pitchFamily="18" charset="0"/>
              </a:rPr>
              <a:t>54 =</a:t>
            </a:r>
            <a:endParaRPr lang="ru-RU" sz="50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723" name="Text Box 147"/>
          <p:cNvSpPr txBox="1">
            <a:spLocks noChangeArrowheads="1"/>
          </p:cNvSpPr>
          <p:nvPr/>
        </p:nvSpPr>
        <p:spPr bwMode="auto">
          <a:xfrm>
            <a:off x="4211638" y="1989138"/>
            <a:ext cx="25209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000" b="1">
                <a:solidFill>
                  <a:srgbClr val="000000"/>
                </a:solidFill>
                <a:latin typeface="Times New Roman" pitchFamily="18" charset="0"/>
              </a:rPr>
              <a:t>110110</a:t>
            </a:r>
            <a:r>
              <a:rPr lang="ru-RU" sz="5000" b="1" baseline="-25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graphicFrame>
        <p:nvGraphicFramePr>
          <p:cNvPr id="25128" name="Group 552"/>
          <p:cNvGraphicFramePr>
            <a:graphicFrameLocks noGrp="1"/>
          </p:cNvGraphicFramePr>
          <p:nvPr/>
        </p:nvGraphicFramePr>
        <p:xfrm>
          <a:off x="3492500" y="3213100"/>
          <a:ext cx="5327650" cy="792163"/>
        </p:xfrm>
        <a:graphic>
          <a:graphicData uri="http://schemas.openxmlformats.org/drawingml/2006/table">
            <a:tbl>
              <a:tblPr/>
              <a:tblGrid>
                <a:gridCol w="666750"/>
                <a:gridCol w="665163"/>
                <a:gridCol w="666750"/>
                <a:gridCol w="666750"/>
                <a:gridCol w="663575"/>
                <a:gridCol w="666750"/>
                <a:gridCol w="665162"/>
                <a:gridCol w="666750"/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62" name="Text Box 168"/>
          <p:cNvSpPr txBox="1">
            <a:spLocks noChangeArrowheads="1"/>
          </p:cNvSpPr>
          <p:nvPr/>
        </p:nvSpPr>
        <p:spPr bwMode="auto">
          <a:xfrm>
            <a:off x="0" y="3284538"/>
            <a:ext cx="3348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latin typeface="Times New Roman" pitchFamily="18" charset="0"/>
              </a:rPr>
              <a:t>k</a:t>
            </a:r>
            <a:r>
              <a:rPr lang="ru-RU" sz="3600" b="1">
                <a:solidFill>
                  <a:srgbClr val="000000"/>
                </a:solidFill>
                <a:latin typeface="Times New Roman" pitchFamily="18" charset="0"/>
              </a:rPr>
              <a:t> = 8 разрядов</a:t>
            </a:r>
          </a:p>
        </p:txBody>
      </p:sp>
      <p:graphicFrame>
        <p:nvGraphicFramePr>
          <p:cNvPr id="25159" name="Group 583"/>
          <p:cNvGraphicFramePr>
            <a:graphicFrameLocks noGrp="1"/>
          </p:cNvGraphicFramePr>
          <p:nvPr/>
        </p:nvGraphicFramePr>
        <p:xfrm>
          <a:off x="323850" y="5373688"/>
          <a:ext cx="8569325" cy="720725"/>
        </p:xfrm>
        <a:graphic>
          <a:graphicData uri="http://schemas.openxmlformats.org/drawingml/2006/table">
            <a:tbl>
              <a:tblPr/>
              <a:tblGrid>
                <a:gridCol w="534988"/>
                <a:gridCol w="536575"/>
                <a:gridCol w="534987"/>
                <a:gridCol w="536575"/>
                <a:gridCol w="533400"/>
                <a:gridCol w="536575"/>
                <a:gridCol w="534988"/>
                <a:gridCol w="534987"/>
                <a:gridCol w="536575"/>
                <a:gridCol w="534988"/>
                <a:gridCol w="536575"/>
                <a:gridCol w="534987"/>
                <a:gridCol w="536575"/>
                <a:gridCol w="534988"/>
                <a:gridCol w="536575"/>
                <a:gridCol w="534987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039A74-7019-4F5B-8AA0-F8CA64CE6697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4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2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395288" y="4221163"/>
            <a:ext cx="41052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600" b="1">
                <a:solidFill>
                  <a:srgbClr val="000000"/>
                </a:solidFill>
                <a:latin typeface="Times New Roman" pitchFamily="18" charset="0"/>
              </a:rPr>
              <a:t>k</a:t>
            </a:r>
            <a:r>
              <a:rPr lang="ru-RU" sz="3600" b="1">
                <a:solidFill>
                  <a:srgbClr val="000000"/>
                </a:solidFill>
                <a:latin typeface="Times New Roman" pitchFamily="18" charset="0"/>
              </a:rPr>
              <a:t> = 16 разрядов</a:t>
            </a:r>
          </a:p>
        </p:txBody>
      </p:sp>
      <p:sp>
        <p:nvSpPr>
          <p:cNvPr id="36869" name="AutoShape 5"/>
          <p:cNvSpPr>
            <a:spLocks/>
          </p:cNvSpPr>
          <p:nvPr/>
        </p:nvSpPr>
        <p:spPr bwMode="auto">
          <a:xfrm>
            <a:off x="4572000" y="1773238"/>
            <a:ext cx="4321175" cy="647700"/>
          </a:xfrm>
          <a:prstGeom prst="borderCallout2">
            <a:avLst>
              <a:gd name="adj1" fmla="val 17648"/>
              <a:gd name="adj2" fmla="val -1764"/>
              <a:gd name="adj3" fmla="val 17648"/>
              <a:gd name="adj4" fmla="val -9477"/>
              <a:gd name="adj5" fmla="val 156130"/>
              <a:gd name="adj6" fmla="val -17375"/>
            </a:avLst>
          </a:prstGeom>
          <a:solidFill>
            <a:srgbClr val="D3D6B8"/>
          </a:solidFill>
          <a:ln w="28575">
            <a:solidFill>
              <a:srgbClr val="E82D0E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ru-RU" sz="2000" b="1">
                <a:solidFill>
                  <a:srgbClr val="000000"/>
                </a:solidFill>
                <a:latin typeface="Times New Roman" pitchFamily="18" charset="0"/>
              </a:rPr>
              <a:t>Только беззнаковое представление</a:t>
            </a:r>
          </a:p>
        </p:txBody>
      </p:sp>
      <p:sp>
        <p:nvSpPr>
          <p:cNvPr id="21508" name="Text Box 66"/>
          <p:cNvSpPr txBox="1">
            <a:spLocks noChangeArrowheads="1"/>
          </p:cNvSpPr>
          <p:nvPr/>
        </p:nvSpPr>
        <p:spPr bwMode="auto">
          <a:xfrm>
            <a:off x="2484438" y="692150"/>
            <a:ext cx="1728787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0" b="1">
                <a:solidFill>
                  <a:srgbClr val="000000"/>
                </a:solidFill>
                <a:latin typeface="Times New Roman" pitchFamily="18" charset="0"/>
              </a:rPr>
              <a:t>200</a:t>
            </a:r>
            <a:r>
              <a:rPr lang="ru-RU" sz="5000" b="1">
                <a:solidFill>
                  <a:srgbClr val="000000"/>
                </a:solidFill>
                <a:latin typeface="Times New Roman" pitchFamily="18" charset="0"/>
              </a:rPr>
              <a:t> =</a:t>
            </a:r>
            <a:endParaRPr lang="ru-RU" sz="50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931" name="Text Box 67"/>
          <p:cNvSpPr txBox="1">
            <a:spLocks noChangeArrowheads="1"/>
          </p:cNvSpPr>
          <p:nvPr/>
        </p:nvSpPr>
        <p:spPr bwMode="auto">
          <a:xfrm>
            <a:off x="4356100" y="692150"/>
            <a:ext cx="3313113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000" b="1">
                <a:solidFill>
                  <a:srgbClr val="000000"/>
                </a:solidFill>
                <a:latin typeface="Times New Roman" pitchFamily="18" charset="0"/>
              </a:rPr>
              <a:t>110</a:t>
            </a:r>
            <a:r>
              <a:rPr lang="en-US" sz="5000" b="1">
                <a:solidFill>
                  <a:srgbClr val="000000"/>
                </a:solidFill>
                <a:latin typeface="Times New Roman" pitchFamily="18" charset="0"/>
              </a:rPr>
              <a:t>0</a:t>
            </a:r>
            <a:r>
              <a:rPr lang="ru-RU" sz="5000" b="1">
                <a:solidFill>
                  <a:srgbClr val="000000"/>
                </a:solidFill>
                <a:latin typeface="Times New Roman" pitchFamily="18" charset="0"/>
              </a:rPr>
              <a:t>10</a:t>
            </a:r>
            <a:r>
              <a:rPr lang="en-US" sz="5000" b="1">
                <a:solidFill>
                  <a:srgbClr val="000000"/>
                </a:solidFill>
                <a:latin typeface="Times New Roman" pitchFamily="18" charset="0"/>
              </a:rPr>
              <a:t>00</a:t>
            </a:r>
            <a:r>
              <a:rPr lang="ru-RU" sz="5000" b="1" baseline="-25000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ru-RU" sz="5000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510" name="Text Box 68"/>
          <p:cNvSpPr txBox="1">
            <a:spLocks noChangeArrowheads="1"/>
          </p:cNvSpPr>
          <p:nvPr/>
        </p:nvSpPr>
        <p:spPr bwMode="auto">
          <a:xfrm>
            <a:off x="179388" y="2781300"/>
            <a:ext cx="33115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00"/>
                </a:solidFill>
                <a:latin typeface="Times New Roman" pitchFamily="18" charset="0"/>
              </a:rPr>
              <a:t>k</a:t>
            </a:r>
            <a:r>
              <a:rPr lang="ru-RU" sz="3600" b="1">
                <a:solidFill>
                  <a:srgbClr val="000000"/>
                </a:solidFill>
                <a:latin typeface="Times New Roman" pitchFamily="18" charset="0"/>
              </a:rPr>
              <a:t> = 8 разрядов </a:t>
            </a:r>
          </a:p>
        </p:txBody>
      </p:sp>
      <p:graphicFrame>
        <p:nvGraphicFramePr>
          <p:cNvPr id="37366" name="Group 502"/>
          <p:cNvGraphicFramePr>
            <a:graphicFrameLocks noGrp="1"/>
          </p:cNvGraphicFramePr>
          <p:nvPr/>
        </p:nvGraphicFramePr>
        <p:xfrm>
          <a:off x="3492500" y="2781300"/>
          <a:ext cx="5327650" cy="792163"/>
        </p:xfrm>
        <a:graphic>
          <a:graphicData uri="http://schemas.openxmlformats.org/drawingml/2006/table">
            <a:tbl>
              <a:tblPr/>
              <a:tblGrid>
                <a:gridCol w="666750"/>
                <a:gridCol w="665163"/>
                <a:gridCol w="666750"/>
                <a:gridCol w="666750"/>
                <a:gridCol w="663575"/>
                <a:gridCol w="666750"/>
                <a:gridCol w="665162"/>
                <a:gridCol w="666750"/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7381" name="Group 517"/>
          <p:cNvGraphicFramePr>
            <a:graphicFrameLocks noGrp="1"/>
          </p:cNvGraphicFramePr>
          <p:nvPr/>
        </p:nvGraphicFramePr>
        <p:xfrm>
          <a:off x="3492500" y="2781300"/>
          <a:ext cx="5327650" cy="792163"/>
        </p:xfrm>
        <a:graphic>
          <a:graphicData uri="http://schemas.openxmlformats.org/drawingml/2006/table">
            <a:tbl>
              <a:tblPr/>
              <a:tblGrid>
                <a:gridCol w="666750"/>
                <a:gridCol w="665163"/>
                <a:gridCol w="666750"/>
                <a:gridCol w="666750"/>
                <a:gridCol w="663575"/>
                <a:gridCol w="666750"/>
                <a:gridCol w="665162"/>
                <a:gridCol w="666750"/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7351" name="Group 487"/>
          <p:cNvGraphicFramePr>
            <a:graphicFrameLocks noGrp="1"/>
          </p:cNvGraphicFramePr>
          <p:nvPr/>
        </p:nvGraphicFramePr>
        <p:xfrm>
          <a:off x="250825" y="5373688"/>
          <a:ext cx="8569325" cy="720725"/>
        </p:xfrm>
        <a:graphic>
          <a:graphicData uri="http://schemas.openxmlformats.org/drawingml/2006/table">
            <a:tbl>
              <a:tblPr/>
              <a:tblGrid>
                <a:gridCol w="534988"/>
                <a:gridCol w="536575"/>
                <a:gridCol w="534987"/>
                <a:gridCol w="536575"/>
                <a:gridCol w="533400"/>
                <a:gridCol w="536575"/>
                <a:gridCol w="534988"/>
                <a:gridCol w="534987"/>
                <a:gridCol w="536575"/>
                <a:gridCol w="534988"/>
                <a:gridCol w="536575"/>
                <a:gridCol w="534987"/>
                <a:gridCol w="536575"/>
                <a:gridCol w="534988"/>
                <a:gridCol w="536575"/>
                <a:gridCol w="534987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7412" name="Group 548"/>
          <p:cNvGraphicFramePr>
            <a:graphicFrameLocks noGrp="1"/>
          </p:cNvGraphicFramePr>
          <p:nvPr/>
        </p:nvGraphicFramePr>
        <p:xfrm>
          <a:off x="250825" y="5373688"/>
          <a:ext cx="8569325" cy="720725"/>
        </p:xfrm>
        <a:graphic>
          <a:graphicData uri="http://schemas.openxmlformats.org/drawingml/2006/table">
            <a:tbl>
              <a:tblPr/>
              <a:tblGrid>
                <a:gridCol w="534988"/>
                <a:gridCol w="536575"/>
                <a:gridCol w="534987"/>
                <a:gridCol w="536575"/>
                <a:gridCol w="533400"/>
                <a:gridCol w="536575"/>
                <a:gridCol w="534988"/>
                <a:gridCol w="534987"/>
                <a:gridCol w="536575"/>
                <a:gridCol w="534988"/>
                <a:gridCol w="536575"/>
                <a:gridCol w="534987"/>
                <a:gridCol w="536575"/>
                <a:gridCol w="534988"/>
                <a:gridCol w="536575"/>
                <a:gridCol w="534987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2F8ED8-84D9-4E6E-A9C0-85E6F680C6EE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6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7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 animBg="1"/>
      <p:bldP spid="3693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539750" y="620713"/>
            <a:ext cx="860425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В ЭВМ в целях упрощения выполнения арифметических операций применяют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/>
            </a:r>
            <a:br>
              <a:rPr lang="ru-RU" sz="2800" b="1">
                <a:solidFill>
                  <a:srgbClr val="1F2039"/>
                </a:solidFill>
                <a:latin typeface="Times New Roman" pitchFamily="18" charset="0"/>
              </a:rPr>
            </a:br>
            <a:r>
              <a:rPr lang="ru-RU" sz="2800" b="1">
                <a:solidFill>
                  <a:srgbClr val="E82D0E"/>
                </a:solidFill>
                <a:latin typeface="Times New Roman" pitchFamily="18" charset="0"/>
              </a:rPr>
              <a:t>специальные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>
                <a:solidFill>
                  <a:srgbClr val="E82D0E"/>
                </a:solidFill>
                <a:latin typeface="Times New Roman" pitchFamily="18" charset="0"/>
              </a:rPr>
              <a:t>коды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для представления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>
                <a:solidFill>
                  <a:srgbClr val="E82D0E"/>
                </a:solidFill>
                <a:latin typeface="Times New Roman" pitchFamily="18" charset="0"/>
              </a:rPr>
              <a:t>целых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>
                <a:solidFill>
                  <a:srgbClr val="E82D0E"/>
                </a:solidFill>
                <a:latin typeface="Times New Roman" pitchFamily="18" charset="0"/>
              </a:rPr>
              <a:t>чисел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. </a:t>
            </a:r>
          </a:p>
        </p:txBody>
      </p:sp>
      <p:sp>
        <p:nvSpPr>
          <p:cNvPr id="22531" name="AutoShape 5"/>
          <p:cNvSpPr>
            <a:spLocks/>
          </p:cNvSpPr>
          <p:nvPr/>
        </p:nvSpPr>
        <p:spPr bwMode="auto">
          <a:xfrm>
            <a:off x="3784600" y="2522538"/>
            <a:ext cx="4171950" cy="609600"/>
          </a:xfrm>
          <a:prstGeom prst="borderCallout2">
            <a:avLst>
              <a:gd name="adj1" fmla="val 18750"/>
              <a:gd name="adj2" fmla="val -1829"/>
              <a:gd name="adj3" fmla="val 18750"/>
              <a:gd name="adj4" fmla="val -17083"/>
              <a:gd name="adj5" fmla="val -106250"/>
              <a:gd name="adj6" fmla="val -32917"/>
            </a:avLst>
          </a:prstGeom>
          <a:solidFill>
            <a:srgbClr val="D3D6B8"/>
          </a:solidFill>
          <a:ln w="38100">
            <a:solidFill>
              <a:srgbClr val="E82D0E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Прямой код числа</a:t>
            </a:r>
          </a:p>
        </p:txBody>
      </p:sp>
      <p:sp>
        <p:nvSpPr>
          <p:cNvPr id="22532" name="AutoShape 6"/>
          <p:cNvSpPr>
            <a:spLocks/>
          </p:cNvSpPr>
          <p:nvPr/>
        </p:nvSpPr>
        <p:spPr bwMode="auto">
          <a:xfrm>
            <a:off x="3779838" y="3819525"/>
            <a:ext cx="4537075" cy="609600"/>
          </a:xfrm>
          <a:prstGeom prst="borderCallout2">
            <a:avLst>
              <a:gd name="adj1" fmla="val 18750"/>
              <a:gd name="adj2" fmla="val -1681"/>
              <a:gd name="adj3" fmla="val 18750"/>
              <a:gd name="adj4" fmla="val -19699"/>
              <a:gd name="adj5" fmla="val -319009"/>
              <a:gd name="adj6" fmla="val -38417"/>
            </a:avLst>
          </a:prstGeom>
          <a:solidFill>
            <a:srgbClr val="D3D6B8"/>
          </a:solidFill>
          <a:ln w="38100">
            <a:solidFill>
              <a:srgbClr val="E82D0E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Обратный код числа</a:t>
            </a:r>
          </a:p>
        </p:txBody>
      </p:sp>
      <p:sp>
        <p:nvSpPr>
          <p:cNvPr id="22533" name="AutoShape 7"/>
          <p:cNvSpPr>
            <a:spLocks/>
          </p:cNvSpPr>
          <p:nvPr/>
        </p:nvSpPr>
        <p:spPr bwMode="auto">
          <a:xfrm>
            <a:off x="3711575" y="5186363"/>
            <a:ext cx="4892675" cy="609600"/>
          </a:xfrm>
          <a:prstGeom prst="borderCallout2">
            <a:avLst>
              <a:gd name="adj1" fmla="val 18750"/>
              <a:gd name="adj2" fmla="val -1556"/>
              <a:gd name="adj3" fmla="val 18750"/>
              <a:gd name="adj4" fmla="val -22065"/>
              <a:gd name="adj5" fmla="val -540884"/>
              <a:gd name="adj6" fmla="val -43347"/>
            </a:avLst>
          </a:prstGeom>
          <a:solidFill>
            <a:srgbClr val="D3D6B8"/>
          </a:solidFill>
          <a:ln w="38100">
            <a:solidFill>
              <a:srgbClr val="E82D0E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Дополнительный код числа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027E40-7F70-45CB-BB86-25654009B30D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Персональный компьюте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00042"/>
            <a:ext cx="1781175" cy="1800225"/>
          </a:xfrm>
          <a:prstGeom prst="rect">
            <a:avLst/>
          </a:prstGeom>
          <a:noFill/>
        </p:spPr>
      </p:pic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2214546" y="571480"/>
            <a:ext cx="6429420" cy="1785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Arial"/>
              </a:rPr>
              <a:t>В каком виде </a:t>
            </a:r>
          </a:p>
          <a:p>
            <a:pPr algn="ctr"/>
            <a:r>
              <a:rPr lang="ru-RU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Arial"/>
              </a:rPr>
              <a:t>представлена информация</a:t>
            </a:r>
          </a:p>
          <a:p>
            <a:pPr algn="ctr"/>
            <a:r>
              <a:rPr lang="ru-RU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cs typeface="Arial"/>
              </a:rPr>
              <a:t> в памяти компьютера?</a:t>
            </a:r>
          </a:p>
        </p:txBody>
      </p:sp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2857488" y="2643182"/>
            <a:ext cx="489585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101111000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643306" y="3714752"/>
            <a:ext cx="3114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Двоичный код</a:t>
            </a:r>
          </a:p>
        </p:txBody>
      </p:sp>
      <p:sp>
        <p:nvSpPr>
          <p:cNvPr id="6152" name="WordArt 8"/>
          <p:cNvSpPr>
            <a:spLocks noChangeArrowheads="1" noChangeShapeType="1" noTextEdit="1"/>
          </p:cNvSpPr>
          <p:nvPr/>
        </p:nvSpPr>
        <p:spPr bwMode="auto">
          <a:xfrm>
            <a:off x="857224" y="4572008"/>
            <a:ext cx="1584325" cy="1511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25</a:t>
            </a:r>
          </a:p>
        </p:txBody>
      </p:sp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2571736" y="5715016"/>
            <a:ext cx="863600" cy="6207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( 10 )</a:t>
            </a:r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3214678" y="5214950"/>
            <a:ext cx="292895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55" name="WordArt 11"/>
          <p:cNvSpPr>
            <a:spLocks noChangeArrowheads="1" noChangeShapeType="1" noTextEdit="1"/>
          </p:cNvSpPr>
          <p:nvPr/>
        </p:nvSpPr>
        <p:spPr bwMode="auto">
          <a:xfrm>
            <a:off x="6786578" y="4643446"/>
            <a:ext cx="1223963" cy="14398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?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4A5DCA-4093-492F-8576-DB1326356400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nimBg="1"/>
      <p:bldP spid="6151" grpId="0"/>
      <p:bldP spid="6152" grpId="0" animBg="1"/>
      <p:bldP spid="6153" grpId="0" animBg="1"/>
      <p:bldP spid="6154" grpId="0" animBg="1"/>
      <p:bldP spid="615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250825" y="476250"/>
            <a:ext cx="889317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Aft>
                <a:spcPct val="50000"/>
              </a:spcAft>
              <a:buFontTx/>
              <a:buChar char="•"/>
            </a:pPr>
            <a:r>
              <a:rPr lang="ru-RU" sz="3200" b="1">
                <a:solidFill>
                  <a:srgbClr val="000000"/>
                </a:solidFill>
                <a:latin typeface="Times New Roman" pitchFamily="18" charset="0"/>
              </a:rPr>
              <a:t>Разряды числа в коде жестко связаны с разрядной сеткой (8, 16, 32, 64 разряда);</a:t>
            </a:r>
          </a:p>
          <a:p>
            <a:pPr marL="342900" indent="-342900">
              <a:spcAft>
                <a:spcPct val="50000"/>
              </a:spcAft>
              <a:buFontTx/>
              <a:buChar char="•"/>
            </a:pPr>
            <a:r>
              <a:rPr lang="ru-RU" sz="3200" b="1">
                <a:solidFill>
                  <a:srgbClr val="000000"/>
                </a:solidFill>
                <a:latin typeface="Times New Roman" pitchFamily="18" charset="0"/>
              </a:rPr>
              <a:t>Для записи </a:t>
            </a:r>
            <a:r>
              <a:rPr lang="ru-RU" sz="3200" b="1" i="1">
                <a:solidFill>
                  <a:srgbClr val="E82D0E"/>
                </a:solidFill>
                <a:latin typeface="Times New Roman" pitchFamily="18" charset="0"/>
              </a:rPr>
              <a:t>кода знака</a:t>
            </a:r>
            <a:r>
              <a:rPr lang="ru-RU" sz="3200" b="1">
                <a:solidFill>
                  <a:srgbClr val="000000"/>
                </a:solidFill>
                <a:latin typeface="Times New Roman" pitchFamily="18" charset="0"/>
              </a:rPr>
              <a:t> числа в разрядной сетке отводится фиксированный разряд.</a:t>
            </a:r>
          </a:p>
          <a:p>
            <a:pPr marL="342900" indent="-342900">
              <a:spcAft>
                <a:spcPct val="50000"/>
              </a:spcAft>
            </a:pPr>
            <a:r>
              <a:rPr lang="ru-RU" sz="3200" b="1" i="1">
                <a:solidFill>
                  <a:srgbClr val="E82D0E"/>
                </a:solidFill>
                <a:latin typeface="Times New Roman" pitchFamily="18" charset="0"/>
              </a:rPr>
              <a:t>Знаковым разрядом</a:t>
            </a:r>
            <a:r>
              <a:rPr lang="ru-RU" sz="3200" b="1">
                <a:solidFill>
                  <a:srgbClr val="000000"/>
                </a:solidFill>
                <a:latin typeface="Times New Roman" pitchFamily="18" charset="0"/>
              </a:rPr>
              <a:t>  является </a:t>
            </a:r>
            <a:r>
              <a:rPr lang="ru-RU" sz="3200" b="1" i="1">
                <a:solidFill>
                  <a:srgbClr val="E82D0E"/>
                </a:solidFill>
                <a:latin typeface="Times New Roman" pitchFamily="18" charset="0"/>
              </a:rPr>
              <a:t>старший разряд</a:t>
            </a:r>
            <a:r>
              <a:rPr lang="ru-RU" sz="3200" b="1">
                <a:solidFill>
                  <a:srgbClr val="000000"/>
                </a:solidFill>
                <a:latin typeface="Times New Roman" pitchFamily="18" charset="0"/>
              </a:rPr>
              <a:t> в разрядной сетке. </a:t>
            </a:r>
          </a:p>
        </p:txBody>
      </p:sp>
      <p:graphicFrame>
        <p:nvGraphicFramePr>
          <p:cNvPr id="26698" name="Group 74"/>
          <p:cNvGraphicFramePr>
            <a:graphicFrameLocks noGrp="1"/>
          </p:cNvGraphicFramePr>
          <p:nvPr/>
        </p:nvGraphicFramePr>
        <p:xfrm>
          <a:off x="684213" y="5157788"/>
          <a:ext cx="7921625" cy="719138"/>
        </p:xfrm>
        <a:graphic>
          <a:graphicData uri="http://schemas.openxmlformats.org/drawingml/2006/table">
            <a:tbl>
              <a:tblPr/>
              <a:tblGrid>
                <a:gridCol w="990600"/>
                <a:gridCol w="990600"/>
                <a:gridCol w="989012"/>
                <a:gridCol w="990600"/>
                <a:gridCol w="990600"/>
                <a:gridCol w="990600"/>
                <a:gridCol w="989013"/>
                <a:gridCol w="990600"/>
              </a:tblGrid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51" name="AutoShape 27"/>
          <p:cNvSpPr>
            <a:spLocks/>
          </p:cNvSpPr>
          <p:nvPr/>
        </p:nvSpPr>
        <p:spPr bwMode="auto">
          <a:xfrm>
            <a:off x="2268538" y="4076700"/>
            <a:ext cx="3024187" cy="690563"/>
          </a:xfrm>
          <a:prstGeom prst="borderCallout2">
            <a:avLst>
              <a:gd name="adj1" fmla="val 16551"/>
              <a:gd name="adj2" fmla="val -2519"/>
              <a:gd name="adj3" fmla="val 16551"/>
              <a:gd name="adj4" fmla="val -19319"/>
              <a:gd name="adj5" fmla="val 154944"/>
              <a:gd name="adj6" fmla="val -36694"/>
            </a:avLst>
          </a:prstGeom>
          <a:solidFill>
            <a:srgbClr val="D3D6B8"/>
          </a:solidFill>
          <a:ln w="28575">
            <a:solidFill>
              <a:srgbClr val="E82D0E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ru-RU" sz="2600" b="1">
                <a:solidFill>
                  <a:srgbClr val="000000"/>
                </a:solidFill>
                <a:latin typeface="Times New Roman" pitchFamily="18" charset="0"/>
              </a:rPr>
              <a:t>знаковый разряд</a:t>
            </a:r>
          </a:p>
        </p:txBody>
      </p:sp>
      <p:sp>
        <p:nvSpPr>
          <p:cNvPr id="23576" name="Text Box 28"/>
          <p:cNvSpPr txBox="1">
            <a:spLocks noChangeArrowheads="1"/>
          </p:cNvSpPr>
          <p:nvPr/>
        </p:nvSpPr>
        <p:spPr bwMode="auto">
          <a:xfrm>
            <a:off x="7956550" y="6021388"/>
            <a:ext cx="3587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solidFill>
                  <a:srgbClr val="E82D0E"/>
                </a:solidFill>
                <a:latin typeface="Times New Roman" pitchFamily="18" charset="0"/>
              </a:rPr>
              <a:t>0</a:t>
            </a:r>
          </a:p>
        </p:txBody>
      </p:sp>
      <p:sp>
        <p:nvSpPr>
          <p:cNvPr id="23577" name="Text Box 29"/>
          <p:cNvSpPr txBox="1">
            <a:spLocks noChangeArrowheads="1"/>
          </p:cNvSpPr>
          <p:nvPr/>
        </p:nvSpPr>
        <p:spPr bwMode="auto">
          <a:xfrm>
            <a:off x="971550" y="6021388"/>
            <a:ext cx="3587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solidFill>
                  <a:srgbClr val="E82D0E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23578" name="Text Box 75"/>
          <p:cNvSpPr txBox="1">
            <a:spLocks noChangeArrowheads="1"/>
          </p:cNvSpPr>
          <p:nvPr/>
        </p:nvSpPr>
        <p:spPr bwMode="auto">
          <a:xfrm>
            <a:off x="6588125" y="3716338"/>
            <a:ext cx="86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6700" name="Text Box 76"/>
          <p:cNvSpPr txBox="1">
            <a:spLocks noChangeArrowheads="1"/>
          </p:cNvSpPr>
          <p:nvPr/>
        </p:nvSpPr>
        <p:spPr bwMode="auto">
          <a:xfrm>
            <a:off x="971550" y="5229225"/>
            <a:ext cx="5032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SzPct val="75000"/>
            </a:pPr>
            <a:r>
              <a:rPr kumimoji="0" lang="ru-RU" sz="3200" b="1">
                <a:solidFill>
                  <a:srgbClr val="E82D0E"/>
                </a:solidFill>
                <a:latin typeface="Times New Roman" pitchFamily="18" charset="0"/>
              </a:rPr>
              <a:t>0</a:t>
            </a:r>
            <a:endParaRPr lang="ru-RU" sz="3200">
              <a:solidFill>
                <a:srgbClr val="E82D0E"/>
              </a:solidFill>
              <a:latin typeface="Times New Roman" pitchFamily="18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635656-A885-42A3-B949-C46EC8BCFBD0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26700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51" grpId="0" animBg="1"/>
      <p:bldP spid="2670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179388" y="1196975"/>
            <a:ext cx="91440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Прямой код двоичного числа совпадает по изображению с записью самого числа.</a:t>
            </a:r>
          </a:p>
          <a:p>
            <a:endParaRPr lang="ru-RU" sz="2000" b="1">
              <a:solidFill>
                <a:srgbClr val="000000"/>
              </a:solidFill>
              <a:latin typeface="Times New Roman" pitchFamily="18" charset="0"/>
            </a:endParaRPr>
          </a:p>
          <a:p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Значение </a:t>
            </a:r>
            <a:r>
              <a:rPr lang="ru-RU" sz="3000" b="1" i="1">
                <a:solidFill>
                  <a:srgbClr val="E82D0E"/>
                </a:solidFill>
                <a:latin typeface="Times New Roman" pitchFamily="18" charset="0"/>
              </a:rPr>
              <a:t>знакового разряда</a:t>
            </a: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 для положительных чисел равно </a:t>
            </a:r>
            <a:r>
              <a:rPr lang="ru-RU" sz="3000" b="1">
                <a:solidFill>
                  <a:srgbClr val="E82D0E"/>
                </a:solidFill>
                <a:latin typeface="Times New Roman" pitchFamily="18" charset="0"/>
              </a:rPr>
              <a:t>0</a:t>
            </a: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, а для отрицательных чисел равно </a:t>
            </a:r>
            <a:r>
              <a:rPr lang="ru-RU" sz="3000" b="1">
                <a:solidFill>
                  <a:srgbClr val="E82D0E"/>
                </a:solidFill>
                <a:latin typeface="Times New Roman" pitchFamily="18" charset="0"/>
              </a:rPr>
              <a:t>1</a:t>
            </a: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ru-RU" sz="3000" b="1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395288" y="476250"/>
            <a:ext cx="8351837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400" b="1" dirty="0">
                <a:solidFill>
                  <a:srgbClr val="E82D0E"/>
                </a:solidFill>
                <a:latin typeface="Times New Roman" pitchFamily="18" charset="0"/>
              </a:rPr>
              <a:t>Прямой код двоичного числа</a:t>
            </a:r>
          </a:p>
        </p:txBody>
      </p:sp>
      <p:sp>
        <p:nvSpPr>
          <p:cNvPr id="24580" name="Text Box 6"/>
          <p:cNvSpPr txBox="1">
            <a:spLocks noChangeArrowheads="1"/>
          </p:cNvSpPr>
          <p:nvPr/>
        </p:nvSpPr>
        <p:spPr bwMode="auto">
          <a:xfrm>
            <a:off x="611188" y="4076700"/>
            <a:ext cx="17986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solidFill>
                  <a:srgbClr val="E82D0E"/>
                </a:solidFill>
                <a:latin typeface="Times New Roman" pitchFamily="18" charset="0"/>
              </a:rPr>
              <a:t>+1101</a:t>
            </a:r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684213" y="5445125"/>
            <a:ext cx="19446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solidFill>
                  <a:srgbClr val="E82D0E"/>
                </a:solidFill>
                <a:latin typeface="Times New Roman" pitchFamily="18" charset="0"/>
              </a:rPr>
              <a:t>-1101</a:t>
            </a:r>
          </a:p>
        </p:txBody>
      </p:sp>
      <p:graphicFrame>
        <p:nvGraphicFramePr>
          <p:cNvPr id="27775" name="Group 127"/>
          <p:cNvGraphicFramePr>
            <a:graphicFrameLocks noGrp="1"/>
          </p:cNvGraphicFramePr>
          <p:nvPr/>
        </p:nvGraphicFramePr>
        <p:xfrm>
          <a:off x="3132138" y="4005263"/>
          <a:ext cx="5256212" cy="792163"/>
        </p:xfrm>
        <a:graphic>
          <a:graphicData uri="http://schemas.openxmlformats.org/drawingml/2006/table">
            <a:tbl>
              <a:tblPr/>
              <a:tblGrid>
                <a:gridCol w="657225"/>
                <a:gridCol w="657225"/>
                <a:gridCol w="657225"/>
                <a:gridCol w="657225"/>
                <a:gridCol w="655637"/>
                <a:gridCol w="657225"/>
                <a:gridCol w="657225"/>
                <a:gridCol w="657225"/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7790" name="Group 142"/>
          <p:cNvGraphicFramePr>
            <a:graphicFrameLocks noGrp="1"/>
          </p:cNvGraphicFramePr>
          <p:nvPr/>
        </p:nvGraphicFramePr>
        <p:xfrm>
          <a:off x="3132138" y="5373688"/>
          <a:ext cx="5256212" cy="792163"/>
        </p:xfrm>
        <a:graphic>
          <a:graphicData uri="http://schemas.openxmlformats.org/drawingml/2006/table">
            <a:tbl>
              <a:tblPr/>
              <a:tblGrid>
                <a:gridCol w="657225"/>
                <a:gridCol w="657225"/>
                <a:gridCol w="657225"/>
                <a:gridCol w="657225"/>
                <a:gridCol w="655637"/>
                <a:gridCol w="657225"/>
                <a:gridCol w="657225"/>
                <a:gridCol w="657225"/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791" name="Text Box 143"/>
          <p:cNvSpPr txBox="1">
            <a:spLocks noChangeArrowheads="1"/>
          </p:cNvSpPr>
          <p:nvPr/>
        </p:nvSpPr>
        <p:spPr bwMode="auto">
          <a:xfrm>
            <a:off x="3276600" y="5373688"/>
            <a:ext cx="43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ru-RU" sz="4000" b="1">
                <a:solidFill>
                  <a:srgbClr val="E82D0E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C204EA-7BEF-4F5F-A014-BEB1CEA9E9EB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779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9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250825" y="981075"/>
            <a:ext cx="8893175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>
                <a:solidFill>
                  <a:srgbClr val="E82D0E"/>
                </a:solidFill>
                <a:latin typeface="Times New Roman" pitchFamily="18" charset="0"/>
              </a:rPr>
              <a:t>Обратный код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для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 i="1">
                <a:solidFill>
                  <a:srgbClr val="E82D0E"/>
                </a:solidFill>
                <a:latin typeface="Times New Roman" pitchFamily="18" charset="0"/>
              </a:rPr>
              <a:t>положительного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числа совпадает с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 i="1">
                <a:solidFill>
                  <a:srgbClr val="E82D0E"/>
                </a:solidFill>
                <a:latin typeface="Times New Roman" pitchFamily="18" charset="0"/>
              </a:rPr>
              <a:t>прямым</a:t>
            </a:r>
            <a:r>
              <a:rPr lang="ru-RU" sz="2800" b="1" i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 i="1">
                <a:solidFill>
                  <a:srgbClr val="E82D0E"/>
                </a:solidFill>
                <a:latin typeface="Times New Roman" pitchFamily="18" charset="0"/>
              </a:rPr>
              <a:t>кодом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.</a:t>
            </a:r>
          </a:p>
          <a:p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Для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 i="1">
                <a:solidFill>
                  <a:srgbClr val="E82D0E"/>
                </a:solidFill>
                <a:latin typeface="Times New Roman" pitchFamily="18" charset="0"/>
              </a:rPr>
              <a:t>отрицательного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числа все цифры числа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заменяются на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 i="1">
                <a:solidFill>
                  <a:srgbClr val="E82D0E"/>
                </a:solidFill>
                <a:latin typeface="Times New Roman" pitchFamily="18" charset="0"/>
              </a:rPr>
              <a:t>противоположные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ru-RU" sz="2800" b="1">
                <a:solidFill>
                  <a:srgbClr val="E82D0E"/>
                </a:solidFill>
                <a:latin typeface="Times New Roman" pitchFamily="18" charset="0"/>
              </a:rPr>
              <a:t>1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на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>
                <a:solidFill>
                  <a:srgbClr val="E82D0E"/>
                </a:solidFill>
                <a:latin typeface="Times New Roman" pitchFamily="18" charset="0"/>
              </a:rPr>
              <a:t>0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, </a:t>
            </a:r>
            <a:r>
              <a:rPr lang="ru-RU" sz="2800" b="1">
                <a:solidFill>
                  <a:srgbClr val="E82D0E"/>
                </a:solidFill>
                <a:latin typeface="Times New Roman" pitchFamily="18" charset="0"/>
              </a:rPr>
              <a:t>0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на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>
                <a:solidFill>
                  <a:srgbClr val="E82D0E"/>
                </a:solidFill>
                <a:latin typeface="Times New Roman" pitchFamily="18" charset="0"/>
              </a:rPr>
              <a:t>1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), а в знаковый разряд заносится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 </a:t>
            </a:r>
            <a:r>
              <a:rPr lang="ru-RU" sz="2800" b="1" i="1">
                <a:solidFill>
                  <a:srgbClr val="E82D0E"/>
                </a:solidFill>
                <a:latin typeface="Times New Roman" pitchFamily="18" charset="0"/>
              </a:rPr>
              <a:t>единица</a:t>
            </a:r>
            <a:r>
              <a:rPr lang="ru-RU" sz="2800" b="1">
                <a:solidFill>
                  <a:srgbClr val="1F2039"/>
                </a:solidFill>
                <a:latin typeface="Times New Roman" pitchFamily="18" charset="0"/>
              </a:rPr>
              <a:t>.</a:t>
            </a:r>
            <a:endParaRPr lang="ru-RU" sz="2800" b="1" i="1">
              <a:solidFill>
                <a:srgbClr val="1F2039"/>
              </a:solidFill>
              <a:latin typeface="Times New Roman" pitchFamily="18" charset="0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95288" y="404813"/>
            <a:ext cx="835183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400" b="1" dirty="0">
                <a:solidFill>
                  <a:srgbClr val="E82D0E"/>
                </a:solidFill>
                <a:latin typeface="Times New Roman" pitchFamily="18" charset="0"/>
              </a:rPr>
              <a:t>Обратный код двоичного числа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79388" y="3860800"/>
            <a:ext cx="11874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solidFill>
                  <a:srgbClr val="E82D0E"/>
                </a:solidFill>
                <a:latin typeface="Times New Roman" pitchFamily="18" charset="0"/>
              </a:rPr>
              <a:t>+</a:t>
            </a: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1101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50825" y="5589588"/>
            <a:ext cx="111601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solidFill>
                  <a:srgbClr val="E82D0E"/>
                </a:solidFill>
                <a:latin typeface="Times New Roman" pitchFamily="18" charset="0"/>
              </a:rPr>
              <a:t>-</a:t>
            </a: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1101</a:t>
            </a:r>
          </a:p>
        </p:txBody>
      </p:sp>
      <p:graphicFrame>
        <p:nvGraphicFramePr>
          <p:cNvPr id="29004" name="Group 332"/>
          <p:cNvGraphicFramePr>
            <a:graphicFrameLocks noGrp="1"/>
          </p:cNvGraphicFramePr>
          <p:nvPr/>
        </p:nvGraphicFramePr>
        <p:xfrm>
          <a:off x="1547813" y="3500438"/>
          <a:ext cx="4392612" cy="518160"/>
        </p:xfrm>
        <a:graphic>
          <a:graphicData uri="http://schemas.openxmlformats.org/drawingml/2006/table">
            <a:tbl>
              <a:tblPr/>
              <a:tblGrid>
                <a:gridCol w="549275"/>
                <a:gridCol w="549275"/>
                <a:gridCol w="549275"/>
                <a:gridCol w="549275"/>
                <a:gridCol w="547687"/>
                <a:gridCol w="549275"/>
                <a:gridCol w="549275"/>
                <a:gridCol w="54927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8974" name="Group 302"/>
          <p:cNvGraphicFramePr>
            <a:graphicFrameLocks noGrp="1"/>
          </p:cNvGraphicFramePr>
          <p:nvPr/>
        </p:nvGraphicFramePr>
        <p:xfrm>
          <a:off x="1547813" y="5229225"/>
          <a:ext cx="4392612" cy="518160"/>
        </p:xfrm>
        <a:graphic>
          <a:graphicData uri="http://schemas.openxmlformats.org/drawingml/2006/table">
            <a:tbl>
              <a:tblPr/>
              <a:tblGrid>
                <a:gridCol w="549275"/>
                <a:gridCol w="549275"/>
                <a:gridCol w="549275"/>
                <a:gridCol w="549275"/>
                <a:gridCol w="547687"/>
                <a:gridCol w="549275"/>
                <a:gridCol w="549275"/>
                <a:gridCol w="54927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8959" name="Group 287"/>
          <p:cNvGraphicFramePr>
            <a:graphicFrameLocks noGrp="1"/>
          </p:cNvGraphicFramePr>
          <p:nvPr/>
        </p:nvGraphicFramePr>
        <p:xfrm>
          <a:off x="1547813" y="4292600"/>
          <a:ext cx="4392612" cy="518160"/>
        </p:xfrm>
        <a:graphic>
          <a:graphicData uri="http://schemas.openxmlformats.org/drawingml/2006/table">
            <a:tbl>
              <a:tblPr/>
              <a:tblGrid>
                <a:gridCol w="549275"/>
                <a:gridCol w="549275"/>
                <a:gridCol w="549275"/>
                <a:gridCol w="549275"/>
                <a:gridCol w="547687"/>
                <a:gridCol w="549275"/>
                <a:gridCol w="549275"/>
                <a:gridCol w="54927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66" name="Text Box 66"/>
          <p:cNvSpPr txBox="1">
            <a:spLocks noChangeArrowheads="1"/>
          </p:cNvSpPr>
          <p:nvPr/>
        </p:nvSpPr>
        <p:spPr bwMode="auto">
          <a:xfrm>
            <a:off x="6156325" y="3429000"/>
            <a:ext cx="2987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- прямой код</a:t>
            </a:r>
          </a:p>
        </p:txBody>
      </p:sp>
      <p:sp>
        <p:nvSpPr>
          <p:cNvPr id="25667" name="Text Box 67"/>
          <p:cNvSpPr txBox="1">
            <a:spLocks noChangeArrowheads="1"/>
          </p:cNvSpPr>
          <p:nvPr/>
        </p:nvSpPr>
        <p:spPr bwMode="auto">
          <a:xfrm>
            <a:off x="6156325" y="4221163"/>
            <a:ext cx="2987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- обратный код</a:t>
            </a:r>
          </a:p>
        </p:txBody>
      </p:sp>
      <p:graphicFrame>
        <p:nvGraphicFramePr>
          <p:cNvPr id="28989" name="Group 317"/>
          <p:cNvGraphicFramePr>
            <a:graphicFrameLocks noGrp="1"/>
          </p:cNvGraphicFramePr>
          <p:nvPr/>
        </p:nvGraphicFramePr>
        <p:xfrm>
          <a:off x="1547813" y="5949950"/>
          <a:ext cx="4392612" cy="518160"/>
        </p:xfrm>
        <a:graphic>
          <a:graphicData uri="http://schemas.openxmlformats.org/drawingml/2006/table">
            <a:tbl>
              <a:tblPr/>
              <a:tblGrid>
                <a:gridCol w="549275"/>
                <a:gridCol w="549275"/>
                <a:gridCol w="549275"/>
                <a:gridCol w="549275"/>
                <a:gridCol w="547687"/>
                <a:gridCol w="549275"/>
                <a:gridCol w="549275"/>
                <a:gridCol w="54927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88" name="Text Box 88"/>
          <p:cNvSpPr txBox="1">
            <a:spLocks noChangeArrowheads="1"/>
          </p:cNvSpPr>
          <p:nvPr/>
        </p:nvSpPr>
        <p:spPr bwMode="auto">
          <a:xfrm>
            <a:off x="6156325" y="5300663"/>
            <a:ext cx="2987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- прямой код</a:t>
            </a:r>
          </a:p>
        </p:txBody>
      </p:sp>
      <p:sp>
        <p:nvSpPr>
          <p:cNvPr id="25689" name="Text Box 89"/>
          <p:cNvSpPr txBox="1">
            <a:spLocks noChangeArrowheads="1"/>
          </p:cNvSpPr>
          <p:nvPr/>
        </p:nvSpPr>
        <p:spPr bwMode="auto">
          <a:xfrm>
            <a:off x="6156325" y="5949950"/>
            <a:ext cx="2987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Times New Roman" pitchFamily="18" charset="0"/>
              </a:rPr>
              <a:t>- обратный код</a:t>
            </a:r>
          </a:p>
        </p:txBody>
      </p:sp>
      <p:graphicFrame>
        <p:nvGraphicFramePr>
          <p:cNvPr id="29019" name="Group 347"/>
          <p:cNvGraphicFramePr>
            <a:graphicFrameLocks noGrp="1"/>
          </p:cNvGraphicFramePr>
          <p:nvPr/>
        </p:nvGraphicFramePr>
        <p:xfrm>
          <a:off x="1547813" y="4292600"/>
          <a:ext cx="4392612" cy="518160"/>
        </p:xfrm>
        <a:graphic>
          <a:graphicData uri="http://schemas.openxmlformats.org/drawingml/2006/table">
            <a:tbl>
              <a:tblPr/>
              <a:tblGrid>
                <a:gridCol w="549275"/>
                <a:gridCol w="549275"/>
                <a:gridCol w="549275"/>
                <a:gridCol w="549275"/>
                <a:gridCol w="547687"/>
                <a:gridCol w="549275"/>
                <a:gridCol w="549275"/>
                <a:gridCol w="54927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034" name="Group 362"/>
          <p:cNvGraphicFramePr>
            <a:graphicFrameLocks noGrp="1"/>
          </p:cNvGraphicFramePr>
          <p:nvPr/>
        </p:nvGraphicFramePr>
        <p:xfrm>
          <a:off x="1547813" y="5229225"/>
          <a:ext cx="4392612" cy="518160"/>
        </p:xfrm>
        <a:graphic>
          <a:graphicData uri="http://schemas.openxmlformats.org/drawingml/2006/table">
            <a:tbl>
              <a:tblPr/>
              <a:tblGrid>
                <a:gridCol w="549275"/>
                <a:gridCol w="549275"/>
                <a:gridCol w="549275"/>
                <a:gridCol w="549275"/>
                <a:gridCol w="547687"/>
                <a:gridCol w="549275"/>
                <a:gridCol w="549275"/>
                <a:gridCol w="54927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049" name="Group 377"/>
          <p:cNvGraphicFramePr>
            <a:graphicFrameLocks noGrp="1"/>
          </p:cNvGraphicFramePr>
          <p:nvPr/>
        </p:nvGraphicFramePr>
        <p:xfrm>
          <a:off x="1547813" y="5949950"/>
          <a:ext cx="4392612" cy="518160"/>
        </p:xfrm>
        <a:graphic>
          <a:graphicData uri="http://schemas.openxmlformats.org/drawingml/2006/table">
            <a:tbl>
              <a:tblPr/>
              <a:tblGrid>
                <a:gridCol w="549275"/>
                <a:gridCol w="549275"/>
                <a:gridCol w="549275"/>
                <a:gridCol w="549275"/>
                <a:gridCol w="547687"/>
                <a:gridCol w="549275"/>
                <a:gridCol w="549275"/>
                <a:gridCol w="54927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E82D0E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335204-CCED-41BA-9D3E-FF3E1F1CBED2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8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8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8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50825" y="1125538"/>
            <a:ext cx="8893175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400" b="1" i="1">
                <a:solidFill>
                  <a:srgbClr val="000000"/>
                </a:solidFill>
                <a:latin typeface="Times New Roman" pitchFamily="18" charset="0"/>
              </a:rPr>
              <a:t>Дополнительный код</a:t>
            </a:r>
            <a:r>
              <a:rPr lang="ru-RU" sz="3400">
                <a:solidFill>
                  <a:srgbClr val="000000"/>
                </a:solidFill>
                <a:latin typeface="Times New Roman" pitchFamily="18" charset="0"/>
              </a:rPr>
              <a:t> для </a:t>
            </a:r>
            <a:r>
              <a:rPr lang="ru-RU" sz="3400" b="1" i="1">
                <a:solidFill>
                  <a:srgbClr val="000000"/>
                </a:solidFill>
                <a:latin typeface="Times New Roman" pitchFamily="18" charset="0"/>
              </a:rPr>
              <a:t>положительного</a:t>
            </a:r>
            <a:r>
              <a:rPr lang="ru-RU" sz="3400">
                <a:solidFill>
                  <a:srgbClr val="000000"/>
                </a:solidFill>
                <a:latin typeface="Times New Roman" pitchFamily="18" charset="0"/>
              </a:rPr>
              <a:t> числа совпадает с </a:t>
            </a:r>
            <a:r>
              <a:rPr lang="ru-RU" sz="3400" b="1" i="1">
                <a:solidFill>
                  <a:srgbClr val="000000"/>
                </a:solidFill>
                <a:latin typeface="Times New Roman" pitchFamily="18" charset="0"/>
              </a:rPr>
              <a:t>прямым кодом</a:t>
            </a:r>
            <a:r>
              <a:rPr lang="ru-RU" sz="340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395288" y="476250"/>
            <a:ext cx="835183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400" b="1">
                <a:solidFill>
                  <a:srgbClr val="E82D0E"/>
                </a:solidFill>
                <a:latin typeface="Times New Roman" pitchFamily="18" charset="0"/>
              </a:rPr>
              <a:t>Дополнительный код двоичного числа</a:t>
            </a:r>
          </a:p>
        </p:txBody>
      </p:sp>
      <p:graphicFrame>
        <p:nvGraphicFramePr>
          <p:cNvPr id="30881" name="Group 161"/>
          <p:cNvGraphicFramePr>
            <a:graphicFrameLocks noGrp="1"/>
          </p:cNvGraphicFramePr>
          <p:nvPr/>
        </p:nvGraphicFramePr>
        <p:xfrm>
          <a:off x="179388" y="3573463"/>
          <a:ext cx="8748712" cy="2305051"/>
        </p:xfrm>
        <a:graphic>
          <a:graphicData uri="http://schemas.openxmlformats.org/drawingml/2006/table">
            <a:tbl>
              <a:tblPr/>
              <a:tblGrid>
                <a:gridCol w="2916237"/>
                <a:gridCol w="2916238"/>
                <a:gridCol w="2916237"/>
              </a:tblGrid>
              <a:tr h="1176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Прямой код</a:t>
                      </a: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Обратный код</a:t>
                      </a: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Дополнительный код</a:t>
                      </a: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</a:tr>
              <a:tr h="1128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0001101</a:t>
                      </a: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0001101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0001101</a:t>
                      </a: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42" name="Text Box 139"/>
          <p:cNvSpPr txBox="1">
            <a:spLocks noChangeArrowheads="1"/>
          </p:cNvSpPr>
          <p:nvPr/>
        </p:nvSpPr>
        <p:spPr bwMode="auto">
          <a:xfrm>
            <a:off x="3779838" y="2420938"/>
            <a:ext cx="16573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>
                <a:solidFill>
                  <a:srgbClr val="E82D0E"/>
                </a:solidFill>
                <a:latin typeface="Times New Roman" pitchFamily="18" charset="0"/>
              </a:rPr>
              <a:t>+1101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29DBBC-AE3B-4508-92A3-973FBA35EB57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250825" y="1196975"/>
            <a:ext cx="8893175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400">
                <a:solidFill>
                  <a:srgbClr val="000000"/>
                </a:solidFill>
                <a:latin typeface="Times New Roman" pitchFamily="18" charset="0"/>
              </a:rPr>
              <a:t>Для </a:t>
            </a:r>
            <a:r>
              <a:rPr lang="ru-RU" sz="3400" b="1" i="1">
                <a:solidFill>
                  <a:srgbClr val="000000"/>
                </a:solidFill>
                <a:latin typeface="Times New Roman" pitchFamily="18" charset="0"/>
              </a:rPr>
              <a:t>отрицательного</a:t>
            </a:r>
            <a:r>
              <a:rPr lang="ru-RU" sz="3400">
                <a:solidFill>
                  <a:srgbClr val="000000"/>
                </a:solidFill>
                <a:latin typeface="Times New Roman" pitchFamily="18" charset="0"/>
              </a:rPr>
              <a:t> числа </a:t>
            </a:r>
            <a:r>
              <a:rPr lang="ru-RU" sz="3400" b="1" i="1">
                <a:solidFill>
                  <a:srgbClr val="000000"/>
                </a:solidFill>
                <a:latin typeface="Times New Roman" pitchFamily="18" charset="0"/>
              </a:rPr>
              <a:t>дополнительный код</a:t>
            </a:r>
            <a:r>
              <a:rPr lang="ru-RU" sz="3400">
                <a:solidFill>
                  <a:srgbClr val="000000"/>
                </a:solidFill>
                <a:latin typeface="Times New Roman" pitchFamily="18" charset="0"/>
              </a:rPr>
              <a:t> образуется путем получения </a:t>
            </a:r>
            <a:r>
              <a:rPr lang="ru-RU" sz="3400" b="1" i="1">
                <a:solidFill>
                  <a:srgbClr val="000000"/>
                </a:solidFill>
                <a:latin typeface="Times New Roman" pitchFamily="18" charset="0"/>
              </a:rPr>
              <a:t>обратного кода</a:t>
            </a:r>
            <a:r>
              <a:rPr lang="ru-RU" sz="3400">
                <a:solidFill>
                  <a:srgbClr val="000000"/>
                </a:solidFill>
                <a:latin typeface="Times New Roman" pitchFamily="18" charset="0"/>
              </a:rPr>
              <a:t> и </a:t>
            </a:r>
            <a:r>
              <a:rPr lang="ru-RU" sz="3400" b="1" i="1">
                <a:solidFill>
                  <a:srgbClr val="000000"/>
                </a:solidFill>
                <a:latin typeface="Times New Roman" pitchFamily="18" charset="0"/>
              </a:rPr>
              <a:t>добавлением</a:t>
            </a:r>
            <a:r>
              <a:rPr lang="ru-RU" sz="3400">
                <a:solidFill>
                  <a:srgbClr val="000000"/>
                </a:solidFill>
                <a:latin typeface="Times New Roman" pitchFamily="18" charset="0"/>
              </a:rPr>
              <a:t> к младшему разряду </a:t>
            </a:r>
            <a:r>
              <a:rPr lang="ru-RU" sz="3400" b="1" i="1">
                <a:solidFill>
                  <a:srgbClr val="000000"/>
                </a:solidFill>
                <a:latin typeface="Times New Roman" pitchFamily="18" charset="0"/>
              </a:rPr>
              <a:t>единицы</a:t>
            </a:r>
            <a:r>
              <a:rPr lang="ru-RU" sz="340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395288" y="476250"/>
            <a:ext cx="835183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400" b="1">
                <a:solidFill>
                  <a:srgbClr val="E82D0E"/>
                </a:solidFill>
                <a:latin typeface="Times New Roman" pitchFamily="18" charset="0"/>
              </a:rPr>
              <a:t>Дополнительный код двоичного числа</a:t>
            </a:r>
          </a:p>
        </p:txBody>
      </p:sp>
      <p:graphicFrame>
        <p:nvGraphicFramePr>
          <p:cNvPr id="37936" name="Group 48"/>
          <p:cNvGraphicFramePr>
            <a:graphicFrameLocks noGrp="1"/>
          </p:cNvGraphicFramePr>
          <p:nvPr/>
        </p:nvGraphicFramePr>
        <p:xfrm>
          <a:off x="179388" y="4005263"/>
          <a:ext cx="8785225" cy="2160588"/>
        </p:xfrm>
        <a:graphic>
          <a:graphicData uri="http://schemas.openxmlformats.org/drawingml/2006/table">
            <a:tbl>
              <a:tblPr/>
              <a:tblGrid>
                <a:gridCol w="2928937"/>
                <a:gridCol w="2927350"/>
                <a:gridCol w="2928938"/>
              </a:tblGrid>
              <a:tr h="1103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Прямой код</a:t>
                      </a: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Обратный код</a:t>
                      </a: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Дополнительный код</a:t>
                      </a: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</a:tr>
              <a:tr h="1057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0001101</a:t>
                      </a: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1110010</a:t>
                      </a: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111001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66" name="Text Box 33"/>
          <p:cNvSpPr txBox="1">
            <a:spLocks noChangeArrowheads="1"/>
          </p:cNvSpPr>
          <p:nvPr/>
        </p:nvSpPr>
        <p:spPr bwMode="auto">
          <a:xfrm>
            <a:off x="3924300" y="2997200"/>
            <a:ext cx="15843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>
                <a:solidFill>
                  <a:srgbClr val="E82D0E"/>
                </a:solidFill>
                <a:latin typeface="Times New Roman" pitchFamily="18" charset="0"/>
              </a:rPr>
              <a:t>-1101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E7B850-7633-4F93-9014-2133E661EBD8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323850" y="404813"/>
            <a:ext cx="6840538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Получить дополнительный код числа     </a:t>
            </a:r>
          </a:p>
          <a:p>
            <a:pPr>
              <a:spcBef>
                <a:spcPct val="10000"/>
              </a:spcBef>
            </a:pP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для </a:t>
            </a:r>
            <a:r>
              <a:rPr lang="ru-RU" sz="3000" b="1">
                <a:solidFill>
                  <a:srgbClr val="E82D0E"/>
                </a:solidFill>
                <a:latin typeface="Times New Roman" pitchFamily="18" charset="0"/>
              </a:rPr>
              <a:t>8</a:t>
            </a: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-разрядной ячейки.</a:t>
            </a:r>
          </a:p>
        </p:txBody>
      </p:sp>
      <p:sp>
        <p:nvSpPr>
          <p:cNvPr id="28675" name="Text Box 19"/>
          <p:cNvSpPr txBox="1">
            <a:spLocks noChangeArrowheads="1"/>
          </p:cNvSpPr>
          <p:nvPr/>
        </p:nvSpPr>
        <p:spPr bwMode="auto">
          <a:xfrm>
            <a:off x="1187450" y="1557338"/>
            <a:ext cx="6985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>
                <a:solidFill>
                  <a:srgbClr val="000000"/>
                </a:solidFill>
                <a:latin typeface="Times New Roman" pitchFamily="18" charset="0"/>
              </a:rPr>
              <a:t>Однобайтовое представление числа:</a:t>
            </a:r>
          </a:p>
        </p:txBody>
      </p:sp>
      <p:graphicFrame>
        <p:nvGraphicFramePr>
          <p:cNvPr id="29798" name="Group 102"/>
          <p:cNvGraphicFramePr>
            <a:graphicFrameLocks noGrp="1"/>
          </p:cNvGraphicFramePr>
          <p:nvPr/>
        </p:nvGraphicFramePr>
        <p:xfrm>
          <a:off x="611188" y="2349500"/>
          <a:ext cx="7705725" cy="4064001"/>
        </p:xfrm>
        <a:graphic>
          <a:graphicData uri="http://schemas.openxmlformats.org/drawingml/2006/table">
            <a:tbl>
              <a:tblPr/>
              <a:tblGrid>
                <a:gridCol w="3852862"/>
                <a:gridCol w="3852863"/>
              </a:tblGrid>
              <a:tr h="1354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Прямой код</a:t>
                      </a:r>
                      <a:endParaRPr kumimoji="0" lang="ru-RU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5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Обратный код</a:t>
                      </a:r>
                      <a:endParaRPr kumimoji="0" lang="ru-RU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4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Дополнительный код</a:t>
                      </a: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690" name="Text Box 73"/>
          <p:cNvSpPr txBox="1">
            <a:spLocks noChangeArrowheads="1"/>
          </p:cNvSpPr>
          <p:nvPr/>
        </p:nvSpPr>
        <p:spPr bwMode="auto">
          <a:xfrm>
            <a:off x="7092950" y="620713"/>
            <a:ext cx="15113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>
                <a:solidFill>
                  <a:srgbClr val="E82D0E"/>
                </a:solidFill>
              </a:rPr>
              <a:t>-117</a:t>
            </a:r>
          </a:p>
        </p:txBody>
      </p:sp>
      <p:graphicFrame>
        <p:nvGraphicFramePr>
          <p:cNvPr id="29799" name="Group 103"/>
          <p:cNvGraphicFramePr>
            <a:graphicFrameLocks noGrp="1"/>
          </p:cNvGraphicFramePr>
          <p:nvPr/>
        </p:nvGraphicFramePr>
        <p:xfrm>
          <a:off x="4427538" y="2349500"/>
          <a:ext cx="3889375" cy="1368425"/>
        </p:xfrm>
        <a:graphic>
          <a:graphicData uri="http://schemas.openxmlformats.org/drawingml/2006/table">
            <a:tbl>
              <a:tblPr/>
              <a:tblGrid>
                <a:gridCol w="3889375"/>
              </a:tblGrid>
              <a:tr h="1368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1 1 1 0 1 0 1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800" name="Group 104"/>
          <p:cNvGraphicFramePr>
            <a:graphicFrameLocks noGrp="1"/>
          </p:cNvGraphicFramePr>
          <p:nvPr/>
        </p:nvGraphicFramePr>
        <p:xfrm>
          <a:off x="4427538" y="3716338"/>
          <a:ext cx="3889375" cy="1368425"/>
        </p:xfrm>
        <a:graphic>
          <a:graphicData uri="http://schemas.openxmlformats.org/drawingml/2006/table">
            <a:tbl>
              <a:tblPr/>
              <a:tblGrid>
                <a:gridCol w="3889375"/>
              </a:tblGrid>
              <a:tr h="1368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 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0 0 0 1 0 1 0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801" name="Group 105"/>
          <p:cNvGraphicFramePr>
            <a:graphicFrameLocks noGrp="1"/>
          </p:cNvGraphicFramePr>
          <p:nvPr/>
        </p:nvGraphicFramePr>
        <p:xfrm>
          <a:off x="4427538" y="5084763"/>
          <a:ext cx="3889375" cy="1296988"/>
        </p:xfrm>
        <a:graphic>
          <a:graphicData uri="http://schemas.openxmlformats.org/drawingml/2006/table">
            <a:tbl>
              <a:tblPr/>
              <a:tblGrid>
                <a:gridCol w="3889375"/>
              </a:tblGrid>
              <a:tr h="1296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0 0 0 1 0 1 1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F059FB-7139-463A-9095-34AB2290B2CC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9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9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9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323850" y="404813"/>
            <a:ext cx="676910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Получить дополнительный код числа     </a:t>
            </a:r>
          </a:p>
          <a:p>
            <a:pPr>
              <a:spcBef>
                <a:spcPct val="10000"/>
              </a:spcBef>
            </a:pP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для </a:t>
            </a:r>
            <a:r>
              <a:rPr lang="ru-RU" sz="3000" b="1">
                <a:solidFill>
                  <a:srgbClr val="E82D0E"/>
                </a:solidFill>
                <a:latin typeface="Times New Roman" pitchFamily="18" charset="0"/>
              </a:rPr>
              <a:t>16</a:t>
            </a: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-разрядной ячейки.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1116013" y="1484313"/>
            <a:ext cx="6985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>
                <a:solidFill>
                  <a:srgbClr val="000000"/>
                </a:solidFill>
                <a:latin typeface="Times New Roman" pitchFamily="18" charset="0"/>
              </a:rPr>
              <a:t>Двухбайтовое представление числа:</a:t>
            </a:r>
          </a:p>
        </p:txBody>
      </p:sp>
      <p:graphicFrame>
        <p:nvGraphicFramePr>
          <p:cNvPr id="41030" name="Group 70"/>
          <p:cNvGraphicFramePr>
            <a:graphicFrameLocks noGrp="1"/>
          </p:cNvGraphicFramePr>
          <p:nvPr/>
        </p:nvGraphicFramePr>
        <p:xfrm>
          <a:off x="323850" y="2349500"/>
          <a:ext cx="8424863" cy="4064001"/>
        </p:xfrm>
        <a:graphic>
          <a:graphicData uri="http://schemas.openxmlformats.org/drawingml/2006/table">
            <a:tbl>
              <a:tblPr/>
              <a:tblGrid>
                <a:gridCol w="2882900"/>
                <a:gridCol w="5541963"/>
              </a:tblGrid>
              <a:tr h="1354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Прямой код</a:t>
                      </a:r>
                      <a:endParaRPr kumimoji="0" lang="ru-RU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5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Обратный код</a:t>
                      </a:r>
                      <a:endParaRPr kumimoji="0" lang="ru-RU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4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Дополнительный код</a:t>
                      </a: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7092950" y="620713"/>
            <a:ext cx="15113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>
                <a:solidFill>
                  <a:srgbClr val="E82D0E"/>
                </a:solidFill>
              </a:rPr>
              <a:t>-117</a:t>
            </a:r>
            <a:endParaRPr lang="ru-RU" sz="4400" b="1">
              <a:solidFill>
                <a:schemeClr val="tx2"/>
              </a:solidFill>
            </a:endParaRPr>
          </a:p>
        </p:txBody>
      </p:sp>
      <p:graphicFrame>
        <p:nvGraphicFramePr>
          <p:cNvPr id="41021" name="Group 61"/>
          <p:cNvGraphicFramePr>
            <a:graphicFrameLocks noGrp="1"/>
          </p:cNvGraphicFramePr>
          <p:nvPr/>
        </p:nvGraphicFramePr>
        <p:xfrm>
          <a:off x="3203575" y="2349500"/>
          <a:ext cx="5545138" cy="1366838"/>
        </p:xfrm>
        <a:graphic>
          <a:graphicData uri="http://schemas.openxmlformats.org/drawingml/2006/table">
            <a:tbl>
              <a:tblPr/>
              <a:tblGrid>
                <a:gridCol w="5545138"/>
              </a:tblGrid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0000000 01110101</a:t>
                      </a: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022" name="Group 62"/>
          <p:cNvGraphicFramePr>
            <a:graphicFrameLocks noGrp="1"/>
          </p:cNvGraphicFramePr>
          <p:nvPr/>
        </p:nvGraphicFramePr>
        <p:xfrm>
          <a:off x="3203575" y="3716338"/>
          <a:ext cx="5545138" cy="1368425"/>
        </p:xfrm>
        <a:graphic>
          <a:graphicData uri="http://schemas.openxmlformats.org/drawingml/2006/table">
            <a:tbl>
              <a:tblPr/>
              <a:tblGrid>
                <a:gridCol w="5545138"/>
              </a:tblGrid>
              <a:tr h="1368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1111111 10001010</a:t>
                      </a:r>
                      <a:endParaRPr kumimoji="0" lang="ru-RU" sz="4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023" name="Group 63"/>
          <p:cNvGraphicFramePr>
            <a:graphicFrameLocks noGrp="1"/>
          </p:cNvGraphicFramePr>
          <p:nvPr/>
        </p:nvGraphicFramePr>
        <p:xfrm>
          <a:off x="3203575" y="5084763"/>
          <a:ext cx="5545138" cy="1296988"/>
        </p:xfrm>
        <a:graphic>
          <a:graphicData uri="http://schemas.openxmlformats.org/drawingml/2006/table">
            <a:tbl>
              <a:tblPr/>
              <a:tblGrid>
                <a:gridCol w="5545138"/>
              </a:tblGrid>
              <a:tr h="1296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1111111 10001011</a:t>
                      </a: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DB244E-D401-4C9C-B954-70B0EE30FE0C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1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23850" y="620713"/>
            <a:ext cx="6840538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Получить дополнительный код двоичного числа для </a:t>
            </a:r>
            <a:r>
              <a:rPr lang="ru-RU" sz="3000" b="1">
                <a:solidFill>
                  <a:srgbClr val="E82D0E"/>
                </a:solidFill>
                <a:latin typeface="Times New Roman" pitchFamily="18" charset="0"/>
              </a:rPr>
              <a:t>8</a:t>
            </a:r>
            <a:r>
              <a:rPr lang="ru-RU" sz="3000" b="1">
                <a:solidFill>
                  <a:srgbClr val="000000"/>
                </a:solidFill>
                <a:latin typeface="Times New Roman" pitchFamily="18" charset="0"/>
              </a:rPr>
              <a:t>-разрядной ячейки.</a:t>
            </a:r>
          </a:p>
        </p:txBody>
      </p:sp>
      <p:graphicFrame>
        <p:nvGraphicFramePr>
          <p:cNvPr id="58372" name="Group 4"/>
          <p:cNvGraphicFramePr>
            <a:graphicFrameLocks noGrp="1"/>
          </p:cNvGraphicFramePr>
          <p:nvPr/>
        </p:nvGraphicFramePr>
        <p:xfrm>
          <a:off x="611188" y="2349500"/>
          <a:ext cx="7705725" cy="4064001"/>
        </p:xfrm>
        <a:graphic>
          <a:graphicData uri="http://schemas.openxmlformats.org/drawingml/2006/table">
            <a:tbl>
              <a:tblPr/>
              <a:tblGrid>
                <a:gridCol w="3852862"/>
                <a:gridCol w="3852863"/>
              </a:tblGrid>
              <a:tr h="1354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Прямой код</a:t>
                      </a:r>
                      <a:endParaRPr kumimoji="0" lang="ru-RU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5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Обратный код</a:t>
                      </a:r>
                      <a:endParaRPr kumimoji="0" lang="ru-RU" sz="3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4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Дополнительный код</a:t>
                      </a: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ru-RU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37" name="Text Box 18"/>
          <p:cNvSpPr txBox="1">
            <a:spLocks noChangeArrowheads="1"/>
          </p:cNvSpPr>
          <p:nvPr/>
        </p:nvSpPr>
        <p:spPr bwMode="auto">
          <a:xfrm>
            <a:off x="6732588" y="836613"/>
            <a:ext cx="19446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400" b="1">
                <a:solidFill>
                  <a:srgbClr val="E82D0E"/>
                </a:solidFill>
              </a:rPr>
              <a:t>-1</a:t>
            </a:r>
            <a:r>
              <a:rPr lang="en-US" sz="4400" b="1">
                <a:solidFill>
                  <a:srgbClr val="E82D0E"/>
                </a:solidFill>
              </a:rPr>
              <a:t>000</a:t>
            </a:r>
            <a:r>
              <a:rPr lang="en-US" sz="4400" b="1" baseline="-25000">
                <a:solidFill>
                  <a:srgbClr val="E82D0E"/>
                </a:solidFill>
              </a:rPr>
              <a:t>2</a:t>
            </a:r>
            <a:endParaRPr lang="ru-RU" sz="4400" b="1">
              <a:solidFill>
                <a:srgbClr val="E82D0E"/>
              </a:solidFill>
            </a:endParaRPr>
          </a:p>
        </p:txBody>
      </p:sp>
      <p:graphicFrame>
        <p:nvGraphicFramePr>
          <p:cNvPr id="58387" name="Group 19"/>
          <p:cNvGraphicFramePr>
            <a:graphicFrameLocks noGrp="1"/>
          </p:cNvGraphicFramePr>
          <p:nvPr/>
        </p:nvGraphicFramePr>
        <p:xfrm>
          <a:off x="4427538" y="2349500"/>
          <a:ext cx="3889375" cy="1368425"/>
        </p:xfrm>
        <a:graphic>
          <a:graphicData uri="http://schemas.openxmlformats.org/drawingml/2006/table">
            <a:tbl>
              <a:tblPr/>
              <a:tblGrid>
                <a:gridCol w="3889375"/>
              </a:tblGrid>
              <a:tr h="1368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0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8393" name="Group 25"/>
          <p:cNvGraphicFramePr>
            <a:graphicFrameLocks noGrp="1"/>
          </p:cNvGraphicFramePr>
          <p:nvPr/>
        </p:nvGraphicFramePr>
        <p:xfrm>
          <a:off x="4427538" y="3716338"/>
          <a:ext cx="3889375" cy="1368425"/>
        </p:xfrm>
        <a:graphic>
          <a:graphicData uri="http://schemas.openxmlformats.org/drawingml/2006/table">
            <a:tbl>
              <a:tblPr/>
              <a:tblGrid>
                <a:gridCol w="3889375"/>
              </a:tblGrid>
              <a:tr h="1368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1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8399" name="Group 31"/>
          <p:cNvGraphicFramePr>
            <a:graphicFrameLocks noGrp="1"/>
          </p:cNvGraphicFramePr>
          <p:nvPr/>
        </p:nvGraphicFramePr>
        <p:xfrm>
          <a:off x="4427538" y="5084763"/>
          <a:ext cx="3889375" cy="1296988"/>
        </p:xfrm>
        <a:graphic>
          <a:graphicData uri="http://schemas.openxmlformats.org/drawingml/2006/table">
            <a:tbl>
              <a:tblPr/>
              <a:tblGrid>
                <a:gridCol w="3889375"/>
              </a:tblGrid>
              <a:tr h="1296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1 0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F203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3C8F03-C8CE-4D2F-A0A0-D331EE321E54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8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8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395288" y="476250"/>
            <a:ext cx="8497887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>
                <a:solidFill>
                  <a:srgbClr val="000000"/>
                </a:solidFill>
                <a:latin typeface="Times New Roman" pitchFamily="18" charset="0"/>
              </a:rPr>
              <a:t>Все</a:t>
            </a:r>
            <a:r>
              <a:rPr lang="ru-RU" sz="4000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sz="4000" b="1" i="1">
                <a:solidFill>
                  <a:srgbClr val="E82D0E"/>
                </a:solidFill>
                <a:latin typeface="Times New Roman" pitchFamily="18" charset="0"/>
              </a:rPr>
              <a:t>целые отрицательные</a:t>
            </a:r>
            <a:r>
              <a:rPr lang="ru-RU" sz="4000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sz="4000" b="1">
                <a:solidFill>
                  <a:srgbClr val="000000"/>
                </a:solidFill>
                <a:latin typeface="Times New Roman" pitchFamily="18" charset="0"/>
              </a:rPr>
              <a:t>числа</a:t>
            </a:r>
            <a:r>
              <a:rPr lang="ru-RU" sz="4000" b="1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ru-RU" sz="4000" b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ru-RU" sz="4000" b="1">
                <a:solidFill>
                  <a:srgbClr val="000000"/>
                </a:solidFill>
                <a:latin typeface="Times New Roman" pitchFamily="18" charset="0"/>
              </a:rPr>
              <a:t>в компьютере представляются</a:t>
            </a:r>
            <a:r>
              <a:rPr lang="ru-RU" sz="4000" b="1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sz="4000" b="1" i="1">
                <a:solidFill>
                  <a:srgbClr val="E82D0E"/>
                </a:solidFill>
                <a:latin typeface="Times New Roman" pitchFamily="18" charset="0"/>
              </a:rPr>
              <a:t>дополнительным кодом</a:t>
            </a:r>
            <a:r>
              <a:rPr lang="ru-RU" sz="4000" b="1" i="1">
                <a:solidFill>
                  <a:schemeClr val="tx2"/>
                </a:solidFill>
                <a:latin typeface="Times New Roman" pitchFamily="18" charset="0"/>
              </a:rPr>
              <a:t>.</a:t>
            </a:r>
          </a:p>
        </p:txBody>
      </p:sp>
      <p:graphicFrame>
        <p:nvGraphicFramePr>
          <p:cNvPr id="43094" name="Group 86"/>
          <p:cNvGraphicFramePr>
            <a:graphicFrameLocks noGrp="1"/>
          </p:cNvGraphicFramePr>
          <p:nvPr/>
        </p:nvGraphicFramePr>
        <p:xfrm>
          <a:off x="755650" y="2492375"/>
          <a:ext cx="7704138" cy="1296988"/>
        </p:xfrm>
        <a:graphic>
          <a:graphicData uri="http://schemas.openxmlformats.org/drawingml/2006/table">
            <a:tbl>
              <a:tblPr/>
              <a:tblGrid>
                <a:gridCol w="3852863"/>
                <a:gridCol w="3851275"/>
              </a:tblGrid>
              <a:tr h="1296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Прямой код</a:t>
                      </a: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0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095" name="Group 87"/>
          <p:cNvGraphicFramePr>
            <a:graphicFrameLocks noGrp="1"/>
          </p:cNvGraphicFramePr>
          <p:nvPr/>
        </p:nvGraphicFramePr>
        <p:xfrm>
          <a:off x="755650" y="3787775"/>
          <a:ext cx="7704138" cy="1296988"/>
        </p:xfrm>
        <a:graphic>
          <a:graphicData uri="http://schemas.openxmlformats.org/drawingml/2006/table">
            <a:tbl>
              <a:tblPr/>
              <a:tblGrid>
                <a:gridCol w="3852863"/>
                <a:gridCol w="3851275"/>
              </a:tblGrid>
              <a:tr h="1296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Обратный код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1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ru-RU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096" name="Group 88"/>
          <p:cNvGraphicFramePr>
            <a:graphicFrameLocks noGrp="1"/>
          </p:cNvGraphicFramePr>
          <p:nvPr/>
        </p:nvGraphicFramePr>
        <p:xfrm>
          <a:off x="755650" y="5084763"/>
          <a:ext cx="7704138" cy="1296988"/>
        </p:xfrm>
        <a:graphic>
          <a:graphicData uri="http://schemas.openxmlformats.org/drawingml/2006/table">
            <a:tbl>
              <a:tblPr/>
              <a:tblGrid>
                <a:gridCol w="3852863"/>
                <a:gridCol w="3851275"/>
              </a:tblGrid>
              <a:tr h="1296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Дополнительный код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6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82D0E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1 0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anchor="ctr" anchorCtr="1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BE531-9A63-486C-9DA1-F4905A16F5F9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430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43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43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43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-0.05255 L -0.00382 -0.2520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30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3096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WordArt 6"/>
          <p:cNvSpPr>
            <a:spLocks noChangeArrowheads="1" noChangeShapeType="1" noTextEdit="1"/>
          </p:cNvSpPr>
          <p:nvPr/>
        </p:nvSpPr>
        <p:spPr bwMode="auto">
          <a:xfrm>
            <a:off x="928662" y="1785926"/>
            <a:ext cx="7429552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+mj-lt"/>
                <a:cs typeface="Arial"/>
              </a:rPr>
              <a:t>Двоичное кодирование 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+mj-lt"/>
                <a:cs typeface="Arial"/>
              </a:rPr>
              <a:t>чисел в 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+mj-lt"/>
                <a:cs typeface="Arial"/>
              </a:rPr>
              <a:t>компьютере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+mj-lt"/>
              <a:cs typeface="Arial"/>
            </a:endParaRP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714348" y="1071546"/>
            <a:ext cx="1985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b="1" dirty="0">
                <a:latin typeface="+mj-lt"/>
              </a:rPr>
              <a:t>Тема урока:</a:t>
            </a:r>
          </a:p>
        </p:txBody>
      </p:sp>
      <p:graphicFrame>
        <p:nvGraphicFramePr>
          <p:cNvPr id="12" name="Group 2"/>
          <p:cNvGraphicFramePr>
            <a:graphicFrameLocks noGrp="1"/>
          </p:cNvGraphicFramePr>
          <p:nvPr/>
        </p:nvGraphicFramePr>
        <p:xfrm>
          <a:off x="428596" y="3535809"/>
          <a:ext cx="8429683" cy="2560561"/>
        </p:xfrm>
        <a:graphic>
          <a:graphicData uri="http://schemas.openxmlformats.org/drawingml/2006/table">
            <a:tbl>
              <a:tblPr/>
              <a:tblGrid>
                <a:gridCol w="2237345"/>
                <a:gridCol w="1980139"/>
                <a:gridCol w="2106981"/>
                <a:gridCol w="2105218"/>
              </a:tblGrid>
              <a:tr h="12745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Количество разрядов отводимое для хранения числа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Минимальное число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Максимальное число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Интервал чисел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99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байта = 16 битов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-32768</a:t>
                      </a:r>
                      <a:r>
                        <a:rPr kumimoji="0" lang="ru-R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(10)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32767</a:t>
                      </a:r>
                      <a:r>
                        <a:rPr kumimoji="0" lang="ru-RU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(10)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-32768.. 32767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BB0934-B42E-433E-9FAC-A4D3588F6F7A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642910" y="857232"/>
            <a:ext cx="295275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Память</a:t>
            </a:r>
          </a:p>
        </p:txBody>
      </p:sp>
      <p:pic>
        <p:nvPicPr>
          <p:cNvPr id="7171" name="Picture 3" descr="dim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928670"/>
            <a:ext cx="2317750" cy="620712"/>
          </a:xfrm>
          <a:prstGeom prst="rect">
            <a:avLst/>
          </a:prstGeom>
          <a:noFill/>
        </p:spPr>
      </p:pic>
      <p:grpSp>
        <p:nvGrpSpPr>
          <p:cNvPr id="13" name="Группа 12"/>
          <p:cNvGrpSpPr/>
          <p:nvPr/>
        </p:nvGrpSpPr>
        <p:grpSpPr>
          <a:xfrm>
            <a:off x="1142976" y="2143116"/>
            <a:ext cx="2879725" cy="3600450"/>
            <a:chOff x="3708400" y="1916113"/>
            <a:chExt cx="2879725" cy="3600450"/>
          </a:xfrm>
        </p:grpSpPr>
        <p:sp>
          <p:nvSpPr>
            <p:cNvPr id="7172" name="Rectangle 4"/>
            <p:cNvSpPr>
              <a:spLocks noChangeArrowheads="1"/>
            </p:cNvSpPr>
            <p:nvPr/>
          </p:nvSpPr>
          <p:spPr bwMode="auto">
            <a:xfrm>
              <a:off x="3708400" y="1916113"/>
              <a:ext cx="24479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2400" b="1" dirty="0"/>
                <a:t>БАЙТ</a:t>
              </a:r>
            </a:p>
          </p:txBody>
        </p:sp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3708400" y="2636838"/>
              <a:ext cx="24479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2400" b="1" dirty="0"/>
                <a:t>БАЙТ</a:t>
              </a: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3708400" y="3357563"/>
              <a:ext cx="24479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2400" b="1" dirty="0"/>
                <a:t>БАЙТ</a:t>
              </a:r>
            </a:p>
          </p:txBody>
        </p:sp>
        <p:sp>
          <p:nvSpPr>
            <p:cNvPr id="7175" name="Rectangle 7"/>
            <p:cNvSpPr>
              <a:spLocks noChangeArrowheads="1"/>
            </p:cNvSpPr>
            <p:nvPr/>
          </p:nvSpPr>
          <p:spPr bwMode="auto">
            <a:xfrm>
              <a:off x="3708400" y="4076700"/>
              <a:ext cx="2447925" cy="719138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2400" b="1"/>
                <a:t>БАЙТ</a:t>
              </a:r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3708400" y="4797425"/>
              <a:ext cx="2447925" cy="719138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2400" b="1"/>
                <a:t>БАЙТ</a:t>
              </a:r>
            </a:p>
          </p:txBody>
        </p:sp>
        <p:sp>
          <p:nvSpPr>
            <p:cNvPr id="7177" name="AutoShape 9"/>
            <p:cNvSpPr>
              <a:spLocks/>
            </p:cNvSpPr>
            <p:nvPr/>
          </p:nvSpPr>
          <p:spPr bwMode="auto">
            <a:xfrm>
              <a:off x="6156325" y="1916113"/>
              <a:ext cx="431800" cy="1441450"/>
            </a:xfrm>
            <a:prstGeom prst="rightBrace">
              <a:avLst>
                <a:gd name="adj1" fmla="val 27819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8" name="AutoShape 10"/>
            <p:cNvSpPr>
              <a:spLocks/>
            </p:cNvSpPr>
            <p:nvPr/>
          </p:nvSpPr>
          <p:spPr bwMode="auto">
            <a:xfrm>
              <a:off x="6156325" y="3357563"/>
              <a:ext cx="431800" cy="1441450"/>
            </a:xfrm>
            <a:prstGeom prst="rightBrace">
              <a:avLst>
                <a:gd name="adj1" fmla="val 27819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7179" name="WordArt 11"/>
          <p:cNvSpPr>
            <a:spLocks noChangeArrowheads="1" noChangeShapeType="1" noTextEdit="1"/>
          </p:cNvSpPr>
          <p:nvPr/>
        </p:nvSpPr>
        <p:spPr bwMode="auto">
          <a:xfrm>
            <a:off x="4500562" y="2643182"/>
            <a:ext cx="19812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Ячейка</a:t>
            </a:r>
          </a:p>
        </p:txBody>
      </p:sp>
      <p:sp>
        <p:nvSpPr>
          <p:cNvPr id="7180" name="WordArt 12"/>
          <p:cNvSpPr>
            <a:spLocks noChangeArrowheads="1" noChangeShapeType="1" noTextEdit="1"/>
          </p:cNvSpPr>
          <p:nvPr/>
        </p:nvSpPr>
        <p:spPr bwMode="auto">
          <a:xfrm>
            <a:off x="4500562" y="3929066"/>
            <a:ext cx="19812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Ячейка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D6985A-DEC5-4A83-A1CD-0B9C70AAD64B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 animBg="1"/>
      <p:bldP spid="71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642910" y="714356"/>
            <a:ext cx="295275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Память</a:t>
            </a:r>
          </a:p>
        </p:txBody>
      </p:sp>
      <p:pic>
        <p:nvPicPr>
          <p:cNvPr id="8195" name="Picture 3" descr="dim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785794"/>
            <a:ext cx="2317750" cy="620713"/>
          </a:xfrm>
          <a:prstGeom prst="rect">
            <a:avLst/>
          </a:prstGeom>
          <a:noFill/>
        </p:spPr>
      </p:pic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3416300" y="3213100"/>
            <a:ext cx="431800" cy="431800"/>
          </a:xfrm>
          <a:prstGeom prst="rect">
            <a:avLst/>
          </a:prstGeom>
          <a:gradFill rotWithShape="1">
            <a:gsLst>
              <a:gs pos="0">
                <a:srgbClr val="E9C9B5"/>
              </a:gs>
              <a:gs pos="50000">
                <a:schemeClr val="bg1"/>
              </a:gs>
              <a:gs pos="100000">
                <a:srgbClr val="E9C9B5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4278313" y="3213100"/>
            <a:ext cx="431800" cy="431800"/>
          </a:xfrm>
          <a:prstGeom prst="rect">
            <a:avLst/>
          </a:prstGeom>
          <a:gradFill rotWithShape="1">
            <a:gsLst>
              <a:gs pos="0">
                <a:srgbClr val="E9C9B5"/>
              </a:gs>
              <a:gs pos="50000">
                <a:schemeClr val="bg1"/>
              </a:gs>
              <a:gs pos="100000">
                <a:srgbClr val="E9C9B5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8222" name="Rectangle 30"/>
          <p:cNvSpPr>
            <a:spLocks noChangeArrowheads="1"/>
          </p:cNvSpPr>
          <p:nvPr/>
        </p:nvSpPr>
        <p:spPr bwMode="auto">
          <a:xfrm>
            <a:off x="2987675" y="3646488"/>
            <a:ext cx="431800" cy="431800"/>
          </a:xfrm>
          <a:prstGeom prst="rect">
            <a:avLst/>
          </a:prstGeom>
          <a:gradFill rotWithShape="1">
            <a:gsLst>
              <a:gs pos="0">
                <a:srgbClr val="E9C9B5"/>
              </a:gs>
              <a:gs pos="50000">
                <a:schemeClr val="bg1"/>
              </a:gs>
              <a:gs pos="100000">
                <a:srgbClr val="E9C9B5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8224" name="Rectangle 32"/>
          <p:cNvSpPr>
            <a:spLocks noChangeArrowheads="1"/>
          </p:cNvSpPr>
          <p:nvPr/>
        </p:nvSpPr>
        <p:spPr bwMode="auto">
          <a:xfrm>
            <a:off x="3852863" y="3646488"/>
            <a:ext cx="431800" cy="431800"/>
          </a:xfrm>
          <a:prstGeom prst="rect">
            <a:avLst/>
          </a:prstGeom>
          <a:gradFill rotWithShape="1">
            <a:gsLst>
              <a:gs pos="0">
                <a:srgbClr val="E9C9B5"/>
              </a:gs>
              <a:gs pos="50000">
                <a:schemeClr val="bg1"/>
              </a:gs>
              <a:gs pos="100000">
                <a:srgbClr val="E9C9B5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8233" name="Rectangle 41"/>
          <p:cNvSpPr>
            <a:spLocks noChangeArrowheads="1"/>
          </p:cNvSpPr>
          <p:nvPr/>
        </p:nvSpPr>
        <p:spPr bwMode="auto">
          <a:xfrm>
            <a:off x="4283075" y="4078288"/>
            <a:ext cx="431800" cy="431800"/>
          </a:xfrm>
          <a:prstGeom prst="rect">
            <a:avLst/>
          </a:prstGeom>
          <a:gradFill rotWithShape="1">
            <a:gsLst>
              <a:gs pos="0">
                <a:srgbClr val="E9C9B5"/>
              </a:gs>
              <a:gs pos="50000">
                <a:schemeClr val="bg1"/>
              </a:gs>
              <a:gs pos="100000">
                <a:srgbClr val="E9C9B5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8238" name="Rectangle 46"/>
          <p:cNvSpPr>
            <a:spLocks noChangeArrowheads="1"/>
          </p:cNvSpPr>
          <p:nvPr/>
        </p:nvSpPr>
        <p:spPr bwMode="auto">
          <a:xfrm>
            <a:off x="2987675" y="4510088"/>
            <a:ext cx="431800" cy="431800"/>
          </a:xfrm>
          <a:prstGeom prst="rect">
            <a:avLst/>
          </a:prstGeom>
          <a:gradFill rotWithShape="1">
            <a:gsLst>
              <a:gs pos="0">
                <a:srgbClr val="E9C9B5"/>
              </a:gs>
              <a:gs pos="50000">
                <a:schemeClr val="bg1"/>
              </a:gs>
              <a:gs pos="100000">
                <a:srgbClr val="E9C9B5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8243" name="Rectangle 51"/>
          <p:cNvSpPr>
            <a:spLocks noChangeArrowheads="1"/>
          </p:cNvSpPr>
          <p:nvPr/>
        </p:nvSpPr>
        <p:spPr bwMode="auto">
          <a:xfrm>
            <a:off x="5148263" y="4510088"/>
            <a:ext cx="431800" cy="431800"/>
          </a:xfrm>
          <a:prstGeom prst="rect">
            <a:avLst/>
          </a:prstGeom>
          <a:gradFill rotWithShape="1">
            <a:gsLst>
              <a:gs pos="0">
                <a:srgbClr val="E9C9B5"/>
              </a:gs>
              <a:gs pos="50000">
                <a:schemeClr val="bg1"/>
              </a:gs>
              <a:gs pos="100000">
                <a:srgbClr val="E9C9B5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8248" name="Rectangle 56"/>
          <p:cNvSpPr>
            <a:spLocks noChangeArrowheads="1"/>
          </p:cNvSpPr>
          <p:nvPr/>
        </p:nvSpPr>
        <p:spPr bwMode="auto">
          <a:xfrm>
            <a:off x="3852863" y="4941888"/>
            <a:ext cx="431800" cy="431800"/>
          </a:xfrm>
          <a:prstGeom prst="rect">
            <a:avLst/>
          </a:prstGeom>
          <a:gradFill rotWithShape="1">
            <a:gsLst>
              <a:gs pos="0">
                <a:srgbClr val="E9C9B5"/>
              </a:gs>
              <a:gs pos="50000">
                <a:schemeClr val="bg1"/>
              </a:gs>
              <a:gs pos="100000">
                <a:srgbClr val="E9C9B5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8260" name="Rectangle 68"/>
          <p:cNvSpPr>
            <a:spLocks noChangeArrowheads="1"/>
          </p:cNvSpPr>
          <p:nvPr/>
        </p:nvSpPr>
        <p:spPr bwMode="auto">
          <a:xfrm>
            <a:off x="5580063" y="5373688"/>
            <a:ext cx="431800" cy="431800"/>
          </a:xfrm>
          <a:prstGeom prst="rect">
            <a:avLst/>
          </a:prstGeom>
          <a:gradFill rotWithShape="1">
            <a:gsLst>
              <a:gs pos="0">
                <a:srgbClr val="E9C9B5"/>
              </a:gs>
              <a:gs pos="50000">
                <a:schemeClr val="bg1"/>
              </a:gs>
              <a:gs pos="100000">
                <a:srgbClr val="E9C9B5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8261" name="WordArt 69"/>
          <p:cNvSpPr>
            <a:spLocks noChangeArrowheads="1" noChangeShapeType="1" noTextEdit="1"/>
          </p:cNvSpPr>
          <p:nvPr/>
        </p:nvSpPr>
        <p:spPr bwMode="auto">
          <a:xfrm>
            <a:off x="2714612" y="2000240"/>
            <a:ext cx="2447925" cy="4016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байты</a:t>
            </a:r>
          </a:p>
        </p:txBody>
      </p:sp>
      <p:sp>
        <p:nvSpPr>
          <p:cNvPr id="8262" name="Rectangle 70"/>
          <p:cNvSpPr>
            <a:spLocks noChangeArrowheads="1"/>
          </p:cNvSpPr>
          <p:nvPr/>
        </p:nvSpPr>
        <p:spPr bwMode="auto">
          <a:xfrm>
            <a:off x="3419475" y="3213100"/>
            <a:ext cx="431800" cy="431800"/>
          </a:xfrm>
          <a:prstGeom prst="rect">
            <a:avLst/>
          </a:prstGeom>
          <a:gradFill rotWithShape="1">
            <a:gsLst>
              <a:gs pos="0">
                <a:srgbClr val="E9C9B5"/>
              </a:gs>
              <a:gs pos="50000">
                <a:schemeClr val="bg1"/>
              </a:gs>
              <a:gs pos="100000">
                <a:srgbClr val="E9C9B5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0</a:t>
            </a:r>
          </a:p>
        </p:txBody>
      </p:sp>
      <p:sp>
        <p:nvSpPr>
          <p:cNvPr id="8264" name="Rectangle 72"/>
          <p:cNvSpPr>
            <a:spLocks noChangeArrowheads="1"/>
          </p:cNvSpPr>
          <p:nvPr/>
        </p:nvSpPr>
        <p:spPr bwMode="auto">
          <a:xfrm>
            <a:off x="4284663" y="3213100"/>
            <a:ext cx="431800" cy="431800"/>
          </a:xfrm>
          <a:prstGeom prst="rect">
            <a:avLst/>
          </a:prstGeom>
          <a:gradFill rotWithShape="1">
            <a:gsLst>
              <a:gs pos="0">
                <a:srgbClr val="E9C9B5"/>
              </a:gs>
              <a:gs pos="50000">
                <a:schemeClr val="bg1"/>
              </a:gs>
              <a:gs pos="100000">
                <a:srgbClr val="E9C9B5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0</a:t>
            </a:r>
          </a:p>
        </p:txBody>
      </p:sp>
      <p:sp>
        <p:nvSpPr>
          <p:cNvPr id="8265" name="Rectangle 73"/>
          <p:cNvSpPr>
            <a:spLocks noChangeArrowheads="1"/>
          </p:cNvSpPr>
          <p:nvPr/>
        </p:nvSpPr>
        <p:spPr bwMode="auto">
          <a:xfrm>
            <a:off x="4284663" y="4076700"/>
            <a:ext cx="431800" cy="431800"/>
          </a:xfrm>
          <a:prstGeom prst="rect">
            <a:avLst/>
          </a:prstGeom>
          <a:gradFill rotWithShape="1">
            <a:gsLst>
              <a:gs pos="0">
                <a:srgbClr val="E9C9B5"/>
              </a:gs>
              <a:gs pos="50000">
                <a:schemeClr val="bg1"/>
              </a:gs>
              <a:gs pos="100000">
                <a:srgbClr val="E9C9B5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0</a:t>
            </a:r>
          </a:p>
        </p:txBody>
      </p:sp>
      <p:sp>
        <p:nvSpPr>
          <p:cNvPr id="8266" name="Rectangle 74"/>
          <p:cNvSpPr>
            <a:spLocks noChangeArrowheads="1"/>
          </p:cNvSpPr>
          <p:nvPr/>
        </p:nvSpPr>
        <p:spPr bwMode="auto">
          <a:xfrm>
            <a:off x="2987675" y="4508500"/>
            <a:ext cx="431800" cy="431800"/>
          </a:xfrm>
          <a:prstGeom prst="rect">
            <a:avLst/>
          </a:prstGeom>
          <a:gradFill rotWithShape="1">
            <a:gsLst>
              <a:gs pos="0">
                <a:srgbClr val="E9C9B5"/>
              </a:gs>
              <a:gs pos="50000">
                <a:schemeClr val="bg1"/>
              </a:gs>
              <a:gs pos="100000">
                <a:srgbClr val="E9C9B5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0</a:t>
            </a:r>
          </a:p>
        </p:txBody>
      </p:sp>
      <p:sp>
        <p:nvSpPr>
          <p:cNvPr id="8267" name="Rectangle 75"/>
          <p:cNvSpPr>
            <a:spLocks noChangeArrowheads="1"/>
          </p:cNvSpPr>
          <p:nvPr/>
        </p:nvSpPr>
        <p:spPr bwMode="auto">
          <a:xfrm>
            <a:off x="5148263" y="4508500"/>
            <a:ext cx="431800" cy="431800"/>
          </a:xfrm>
          <a:prstGeom prst="rect">
            <a:avLst/>
          </a:prstGeom>
          <a:gradFill rotWithShape="1">
            <a:gsLst>
              <a:gs pos="0">
                <a:srgbClr val="E9C9B5"/>
              </a:gs>
              <a:gs pos="50000">
                <a:schemeClr val="bg1"/>
              </a:gs>
              <a:gs pos="100000">
                <a:srgbClr val="E9C9B5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0</a:t>
            </a:r>
          </a:p>
        </p:txBody>
      </p:sp>
      <p:grpSp>
        <p:nvGrpSpPr>
          <p:cNvPr id="131" name="Группа 130"/>
          <p:cNvGrpSpPr/>
          <p:nvPr/>
        </p:nvGrpSpPr>
        <p:grpSpPr>
          <a:xfrm>
            <a:off x="2549525" y="2781300"/>
            <a:ext cx="3462338" cy="3024188"/>
            <a:chOff x="2549525" y="2781300"/>
            <a:chExt cx="3462338" cy="3024188"/>
          </a:xfrm>
        </p:grpSpPr>
        <p:sp>
          <p:nvSpPr>
            <p:cNvPr id="8205" name="Rectangle 13"/>
            <p:cNvSpPr>
              <a:spLocks noChangeArrowheads="1"/>
            </p:cNvSpPr>
            <p:nvPr/>
          </p:nvSpPr>
          <p:spPr bwMode="auto">
            <a:xfrm>
              <a:off x="2549525" y="27813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06" name="Rectangle 14"/>
            <p:cNvSpPr>
              <a:spLocks noChangeArrowheads="1"/>
            </p:cNvSpPr>
            <p:nvPr/>
          </p:nvSpPr>
          <p:spPr bwMode="auto">
            <a:xfrm>
              <a:off x="2981325" y="27813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07" name="Rectangle 15"/>
            <p:cNvSpPr>
              <a:spLocks noChangeArrowheads="1"/>
            </p:cNvSpPr>
            <p:nvPr/>
          </p:nvSpPr>
          <p:spPr bwMode="auto">
            <a:xfrm>
              <a:off x="3414713" y="27813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08" name="Rectangle 16"/>
            <p:cNvSpPr>
              <a:spLocks noChangeArrowheads="1"/>
            </p:cNvSpPr>
            <p:nvPr/>
          </p:nvSpPr>
          <p:spPr bwMode="auto">
            <a:xfrm>
              <a:off x="3846513" y="27813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09" name="Rectangle 17"/>
            <p:cNvSpPr>
              <a:spLocks noChangeArrowheads="1"/>
            </p:cNvSpPr>
            <p:nvPr/>
          </p:nvSpPr>
          <p:spPr bwMode="auto">
            <a:xfrm>
              <a:off x="4276725" y="27813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10" name="Rectangle 18"/>
            <p:cNvSpPr>
              <a:spLocks noChangeArrowheads="1"/>
            </p:cNvSpPr>
            <p:nvPr/>
          </p:nvSpPr>
          <p:spPr bwMode="auto">
            <a:xfrm>
              <a:off x="4708525" y="27813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11" name="Rectangle 19"/>
            <p:cNvSpPr>
              <a:spLocks noChangeArrowheads="1"/>
            </p:cNvSpPr>
            <p:nvPr/>
          </p:nvSpPr>
          <p:spPr bwMode="auto">
            <a:xfrm>
              <a:off x="5141913" y="27813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12" name="Rectangle 20"/>
            <p:cNvSpPr>
              <a:spLocks noChangeArrowheads="1"/>
            </p:cNvSpPr>
            <p:nvPr/>
          </p:nvSpPr>
          <p:spPr bwMode="auto">
            <a:xfrm>
              <a:off x="5573713" y="27813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13" name="Rectangle 21"/>
            <p:cNvSpPr>
              <a:spLocks noChangeArrowheads="1"/>
            </p:cNvSpPr>
            <p:nvPr/>
          </p:nvSpPr>
          <p:spPr bwMode="auto">
            <a:xfrm>
              <a:off x="2551113" y="32131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14" name="Rectangle 22"/>
            <p:cNvSpPr>
              <a:spLocks noChangeArrowheads="1"/>
            </p:cNvSpPr>
            <p:nvPr/>
          </p:nvSpPr>
          <p:spPr bwMode="auto">
            <a:xfrm>
              <a:off x="2982913" y="32131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16" name="Rectangle 24"/>
            <p:cNvSpPr>
              <a:spLocks noChangeArrowheads="1"/>
            </p:cNvSpPr>
            <p:nvPr/>
          </p:nvSpPr>
          <p:spPr bwMode="auto">
            <a:xfrm>
              <a:off x="3848100" y="32131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18" name="Rectangle 26"/>
            <p:cNvSpPr>
              <a:spLocks noChangeArrowheads="1"/>
            </p:cNvSpPr>
            <p:nvPr/>
          </p:nvSpPr>
          <p:spPr bwMode="auto">
            <a:xfrm>
              <a:off x="4710113" y="32131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19" name="Rectangle 27"/>
            <p:cNvSpPr>
              <a:spLocks noChangeArrowheads="1"/>
            </p:cNvSpPr>
            <p:nvPr/>
          </p:nvSpPr>
          <p:spPr bwMode="auto">
            <a:xfrm>
              <a:off x="5143500" y="32131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20" name="Rectangle 28"/>
            <p:cNvSpPr>
              <a:spLocks noChangeArrowheads="1"/>
            </p:cNvSpPr>
            <p:nvPr/>
          </p:nvSpPr>
          <p:spPr bwMode="auto">
            <a:xfrm>
              <a:off x="5575300" y="32131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21" name="Rectangle 29"/>
            <p:cNvSpPr>
              <a:spLocks noChangeArrowheads="1"/>
            </p:cNvSpPr>
            <p:nvPr/>
          </p:nvSpPr>
          <p:spPr bwMode="auto">
            <a:xfrm>
              <a:off x="2555875" y="36464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23" name="Rectangle 31"/>
            <p:cNvSpPr>
              <a:spLocks noChangeArrowheads="1"/>
            </p:cNvSpPr>
            <p:nvPr/>
          </p:nvSpPr>
          <p:spPr bwMode="auto">
            <a:xfrm>
              <a:off x="3421063" y="36464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25" name="Rectangle 33"/>
            <p:cNvSpPr>
              <a:spLocks noChangeArrowheads="1"/>
            </p:cNvSpPr>
            <p:nvPr/>
          </p:nvSpPr>
          <p:spPr bwMode="auto">
            <a:xfrm>
              <a:off x="4283075" y="36464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26" name="Rectangle 34"/>
            <p:cNvSpPr>
              <a:spLocks noChangeArrowheads="1"/>
            </p:cNvSpPr>
            <p:nvPr/>
          </p:nvSpPr>
          <p:spPr bwMode="auto">
            <a:xfrm>
              <a:off x="4714875" y="36464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27" name="Rectangle 35"/>
            <p:cNvSpPr>
              <a:spLocks noChangeArrowheads="1"/>
            </p:cNvSpPr>
            <p:nvPr/>
          </p:nvSpPr>
          <p:spPr bwMode="auto">
            <a:xfrm>
              <a:off x="5148263" y="36464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28" name="Rectangle 36"/>
            <p:cNvSpPr>
              <a:spLocks noChangeArrowheads="1"/>
            </p:cNvSpPr>
            <p:nvPr/>
          </p:nvSpPr>
          <p:spPr bwMode="auto">
            <a:xfrm>
              <a:off x="5580063" y="36464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29" name="Rectangle 37"/>
            <p:cNvSpPr>
              <a:spLocks noChangeArrowheads="1"/>
            </p:cNvSpPr>
            <p:nvPr/>
          </p:nvSpPr>
          <p:spPr bwMode="auto">
            <a:xfrm>
              <a:off x="2555875" y="40782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30" name="Rectangle 38"/>
            <p:cNvSpPr>
              <a:spLocks noChangeArrowheads="1"/>
            </p:cNvSpPr>
            <p:nvPr/>
          </p:nvSpPr>
          <p:spPr bwMode="auto">
            <a:xfrm>
              <a:off x="2987675" y="40782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31" name="Rectangle 39"/>
            <p:cNvSpPr>
              <a:spLocks noChangeArrowheads="1"/>
            </p:cNvSpPr>
            <p:nvPr/>
          </p:nvSpPr>
          <p:spPr bwMode="auto">
            <a:xfrm>
              <a:off x="3421063" y="40782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32" name="Rectangle 40"/>
            <p:cNvSpPr>
              <a:spLocks noChangeArrowheads="1"/>
            </p:cNvSpPr>
            <p:nvPr/>
          </p:nvSpPr>
          <p:spPr bwMode="auto">
            <a:xfrm>
              <a:off x="3852863" y="40782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34" name="Rectangle 42"/>
            <p:cNvSpPr>
              <a:spLocks noChangeArrowheads="1"/>
            </p:cNvSpPr>
            <p:nvPr/>
          </p:nvSpPr>
          <p:spPr bwMode="auto">
            <a:xfrm>
              <a:off x="4714875" y="40782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35" name="Rectangle 43"/>
            <p:cNvSpPr>
              <a:spLocks noChangeArrowheads="1"/>
            </p:cNvSpPr>
            <p:nvPr/>
          </p:nvSpPr>
          <p:spPr bwMode="auto">
            <a:xfrm>
              <a:off x="5148263" y="40782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36" name="Rectangle 44"/>
            <p:cNvSpPr>
              <a:spLocks noChangeArrowheads="1"/>
            </p:cNvSpPr>
            <p:nvPr/>
          </p:nvSpPr>
          <p:spPr bwMode="auto">
            <a:xfrm>
              <a:off x="5580063" y="40782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37" name="Rectangle 45"/>
            <p:cNvSpPr>
              <a:spLocks noChangeArrowheads="1"/>
            </p:cNvSpPr>
            <p:nvPr/>
          </p:nvSpPr>
          <p:spPr bwMode="auto">
            <a:xfrm>
              <a:off x="2555875" y="45100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39" name="Rectangle 47"/>
            <p:cNvSpPr>
              <a:spLocks noChangeArrowheads="1"/>
            </p:cNvSpPr>
            <p:nvPr/>
          </p:nvSpPr>
          <p:spPr bwMode="auto">
            <a:xfrm>
              <a:off x="3421063" y="45100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40" name="Rectangle 48"/>
            <p:cNvSpPr>
              <a:spLocks noChangeArrowheads="1"/>
            </p:cNvSpPr>
            <p:nvPr/>
          </p:nvSpPr>
          <p:spPr bwMode="auto">
            <a:xfrm>
              <a:off x="3852863" y="45100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41" name="Rectangle 49"/>
            <p:cNvSpPr>
              <a:spLocks noChangeArrowheads="1"/>
            </p:cNvSpPr>
            <p:nvPr/>
          </p:nvSpPr>
          <p:spPr bwMode="auto">
            <a:xfrm>
              <a:off x="4283075" y="45100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42" name="Rectangle 50"/>
            <p:cNvSpPr>
              <a:spLocks noChangeArrowheads="1"/>
            </p:cNvSpPr>
            <p:nvPr/>
          </p:nvSpPr>
          <p:spPr bwMode="auto">
            <a:xfrm>
              <a:off x="4714875" y="45100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44" name="Rectangle 52"/>
            <p:cNvSpPr>
              <a:spLocks noChangeArrowheads="1"/>
            </p:cNvSpPr>
            <p:nvPr/>
          </p:nvSpPr>
          <p:spPr bwMode="auto">
            <a:xfrm>
              <a:off x="5580063" y="45100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45" name="Rectangle 53"/>
            <p:cNvSpPr>
              <a:spLocks noChangeArrowheads="1"/>
            </p:cNvSpPr>
            <p:nvPr/>
          </p:nvSpPr>
          <p:spPr bwMode="auto">
            <a:xfrm>
              <a:off x="2555875" y="49418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46" name="Rectangle 54"/>
            <p:cNvSpPr>
              <a:spLocks noChangeArrowheads="1"/>
            </p:cNvSpPr>
            <p:nvPr/>
          </p:nvSpPr>
          <p:spPr bwMode="auto">
            <a:xfrm>
              <a:off x="2987675" y="49418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47" name="Rectangle 55"/>
            <p:cNvSpPr>
              <a:spLocks noChangeArrowheads="1"/>
            </p:cNvSpPr>
            <p:nvPr/>
          </p:nvSpPr>
          <p:spPr bwMode="auto">
            <a:xfrm>
              <a:off x="3421063" y="49418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49" name="Rectangle 57"/>
            <p:cNvSpPr>
              <a:spLocks noChangeArrowheads="1"/>
            </p:cNvSpPr>
            <p:nvPr/>
          </p:nvSpPr>
          <p:spPr bwMode="auto">
            <a:xfrm>
              <a:off x="4283075" y="49418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50" name="Rectangle 58"/>
            <p:cNvSpPr>
              <a:spLocks noChangeArrowheads="1"/>
            </p:cNvSpPr>
            <p:nvPr/>
          </p:nvSpPr>
          <p:spPr bwMode="auto">
            <a:xfrm>
              <a:off x="4714875" y="49418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51" name="Rectangle 59"/>
            <p:cNvSpPr>
              <a:spLocks noChangeArrowheads="1"/>
            </p:cNvSpPr>
            <p:nvPr/>
          </p:nvSpPr>
          <p:spPr bwMode="auto">
            <a:xfrm>
              <a:off x="5148263" y="49418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52" name="Rectangle 60"/>
            <p:cNvSpPr>
              <a:spLocks noChangeArrowheads="1"/>
            </p:cNvSpPr>
            <p:nvPr/>
          </p:nvSpPr>
          <p:spPr bwMode="auto">
            <a:xfrm>
              <a:off x="5580063" y="49418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53" name="Rectangle 61"/>
            <p:cNvSpPr>
              <a:spLocks noChangeArrowheads="1"/>
            </p:cNvSpPr>
            <p:nvPr/>
          </p:nvSpPr>
          <p:spPr bwMode="auto">
            <a:xfrm>
              <a:off x="2555875" y="53736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54" name="Rectangle 62"/>
            <p:cNvSpPr>
              <a:spLocks noChangeArrowheads="1"/>
            </p:cNvSpPr>
            <p:nvPr/>
          </p:nvSpPr>
          <p:spPr bwMode="auto">
            <a:xfrm>
              <a:off x="2987675" y="53736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55" name="Rectangle 63"/>
            <p:cNvSpPr>
              <a:spLocks noChangeArrowheads="1"/>
            </p:cNvSpPr>
            <p:nvPr/>
          </p:nvSpPr>
          <p:spPr bwMode="auto">
            <a:xfrm>
              <a:off x="3421063" y="53736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56" name="Rectangle 64"/>
            <p:cNvSpPr>
              <a:spLocks noChangeArrowheads="1"/>
            </p:cNvSpPr>
            <p:nvPr/>
          </p:nvSpPr>
          <p:spPr bwMode="auto">
            <a:xfrm>
              <a:off x="3852863" y="53736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57" name="Rectangle 65"/>
            <p:cNvSpPr>
              <a:spLocks noChangeArrowheads="1"/>
            </p:cNvSpPr>
            <p:nvPr/>
          </p:nvSpPr>
          <p:spPr bwMode="auto">
            <a:xfrm>
              <a:off x="4283075" y="53736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58" name="Rectangle 66"/>
            <p:cNvSpPr>
              <a:spLocks noChangeArrowheads="1"/>
            </p:cNvSpPr>
            <p:nvPr/>
          </p:nvSpPr>
          <p:spPr bwMode="auto">
            <a:xfrm>
              <a:off x="4714875" y="53736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59" name="Rectangle 67"/>
            <p:cNvSpPr>
              <a:spLocks noChangeArrowheads="1"/>
            </p:cNvSpPr>
            <p:nvPr/>
          </p:nvSpPr>
          <p:spPr bwMode="auto">
            <a:xfrm>
              <a:off x="5148263" y="53736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63" name="Rectangle 71"/>
            <p:cNvSpPr>
              <a:spLocks noChangeArrowheads="1"/>
            </p:cNvSpPr>
            <p:nvPr/>
          </p:nvSpPr>
          <p:spPr bwMode="auto">
            <a:xfrm>
              <a:off x="3851275" y="36449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0</a:t>
              </a:r>
            </a:p>
          </p:txBody>
        </p:sp>
        <p:sp>
          <p:nvSpPr>
            <p:cNvPr id="8268" name="Rectangle 76"/>
            <p:cNvSpPr>
              <a:spLocks noChangeArrowheads="1"/>
            </p:cNvSpPr>
            <p:nvPr/>
          </p:nvSpPr>
          <p:spPr bwMode="auto">
            <a:xfrm>
              <a:off x="5148263" y="45085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69" name="Rectangle 77"/>
            <p:cNvSpPr>
              <a:spLocks noChangeArrowheads="1"/>
            </p:cNvSpPr>
            <p:nvPr/>
          </p:nvSpPr>
          <p:spPr bwMode="auto">
            <a:xfrm>
              <a:off x="3851275" y="49418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0</a:t>
              </a:r>
            </a:p>
          </p:txBody>
        </p:sp>
        <p:sp>
          <p:nvSpPr>
            <p:cNvPr id="8270" name="Rectangle 78"/>
            <p:cNvSpPr>
              <a:spLocks noChangeArrowheads="1"/>
            </p:cNvSpPr>
            <p:nvPr/>
          </p:nvSpPr>
          <p:spPr bwMode="auto">
            <a:xfrm>
              <a:off x="2987675" y="36449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0</a:t>
              </a:r>
            </a:p>
          </p:txBody>
        </p:sp>
        <p:sp>
          <p:nvSpPr>
            <p:cNvPr id="8271" name="Rectangle 79"/>
            <p:cNvSpPr>
              <a:spLocks noChangeArrowheads="1"/>
            </p:cNvSpPr>
            <p:nvPr/>
          </p:nvSpPr>
          <p:spPr bwMode="auto">
            <a:xfrm>
              <a:off x="4284663" y="32131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72" name="Rectangle 80"/>
            <p:cNvSpPr>
              <a:spLocks noChangeArrowheads="1"/>
            </p:cNvSpPr>
            <p:nvPr/>
          </p:nvSpPr>
          <p:spPr bwMode="auto">
            <a:xfrm>
              <a:off x="4284663" y="40767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73" name="Rectangle 81"/>
            <p:cNvSpPr>
              <a:spLocks noChangeArrowheads="1"/>
            </p:cNvSpPr>
            <p:nvPr/>
          </p:nvSpPr>
          <p:spPr bwMode="auto">
            <a:xfrm>
              <a:off x="3419475" y="32131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74" name="Rectangle 82"/>
            <p:cNvSpPr>
              <a:spLocks noChangeArrowheads="1"/>
            </p:cNvSpPr>
            <p:nvPr/>
          </p:nvSpPr>
          <p:spPr bwMode="auto">
            <a:xfrm>
              <a:off x="2987675" y="4508500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8275" name="Rectangle 83"/>
            <p:cNvSpPr>
              <a:spLocks noChangeArrowheads="1"/>
            </p:cNvSpPr>
            <p:nvPr/>
          </p:nvSpPr>
          <p:spPr bwMode="auto">
            <a:xfrm>
              <a:off x="5580063" y="5373688"/>
              <a:ext cx="431800" cy="431800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0</a:t>
              </a:r>
            </a:p>
          </p:txBody>
        </p:sp>
      </p:grpSp>
      <p:sp>
        <p:nvSpPr>
          <p:cNvPr id="8276" name="AutoShape 84"/>
          <p:cNvSpPr>
            <a:spLocks/>
          </p:cNvSpPr>
          <p:nvPr/>
        </p:nvSpPr>
        <p:spPr bwMode="auto">
          <a:xfrm>
            <a:off x="6011863" y="2781300"/>
            <a:ext cx="431800" cy="1727200"/>
          </a:xfrm>
          <a:prstGeom prst="righ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77" name="WordArt 85"/>
          <p:cNvSpPr>
            <a:spLocks noChangeArrowheads="1" noChangeShapeType="1" noTextEdit="1"/>
          </p:cNvSpPr>
          <p:nvPr/>
        </p:nvSpPr>
        <p:spPr bwMode="auto">
          <a:xfrm>
            <a:off x="6588125" y="3357563"/>
            <a:ext cx="19812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Ячейка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F81704-417C-44EE-91E4-28A394D61A13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62" grpId="0" animBg="1"/>
      <p:bldP spid="8264" grpId="0" animBg="1"/>
      <p:bldP spid="8265" grpId="0" animBg="1"/>
      <p:bldP spid="8266" grpId="0" animBg="1"/>
      <p:bldP spid="82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1214414" y="571480"/>
            <a:ext cx="1081088" cy="1150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25</a:t>
            </a: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2428860" y="1357298"/>
            <a:ext cx="6477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( 10 )</a:t>
            </a: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V="1">
            <a:off x="2928926" y="1000108"/>
            <a:ext cx="13700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24" name="WordArt 8"/>
          <p:cNvSpPr>
            <a:spLocks noChangeArrowheads="1" noChangeShapeType="1" noTextEdit="1"/>
          </p:cNvSpPr>
          <p:nvPr/>
        </p:nvSpPr>
        <p:spPr bwMode="auto">
          <a:xfrm>
            <a:off x="5072066" y="642918"/>
            <a:ext cx="3167063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9C9B5"/>
                </a:solidFill>
                <a:latin typeface="Impact"/>
              </a:rPr>
              <a:t>11001</a:t>
            </a:r>
          </a:p>
        </p:txBody>
      </p:sp>
      <p:sp>
        <p:nvSpPr>
          <p:cNvPr id="9225" name="WordArt 9"/>
          <p:cNvSpPr>
            <a:spLocks noChangeArrowheads="1" noChangeShapeType="1" noTextEdit="1"/>
          </p:cNvSpPr>
          <p:nvPr/>
        </p:nvSpPr>
        <p:spPr bwMode="auto">
          <a:xfrm>
            <a:off x="8388350" y="1341438"/>
            <a:ext cx="6477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9C9B5"/>
                </a:solidFill>
                <a:latin typeface="Impact"/>
              </a:rPr>
              <a:t>( 2 )</a:t>
            </a:r>
          </a:p>
        </p:txBody>
      </p:sp>
      <p:grpSp>
        <p:nvGrpSpPr>
          <p:cNvPr id="29" name="Группа 28"/>
          <p:cNvGrpSpPr/>
          <p:nvPr/>
        </p:nvGrpSpPr>
        <p:grpSpPr>
          <a:xfrm>
            <a:off x="2771775" y="2636838"/>
            <a:ext cx="5761038" cy="719137"/>
            <a:chOff x="2771775" y="2636838"/>
            <a:chExt cx="5761038" cy="719137"/>
          </a:xfrm>
        </p:grpSpPr>
        <p:sp>
          <p:nvSpPr>
            <p:cNvPr id="9226" name="Rectangle 10"/>
            <p:cNvSpPr>
              <a:spLocks noChangeArrowheads="1"/>
            </p:cNvSpPr>
            <p:nvPr/>
          </p:nvSpPr>
          <p:spPr bwMode="auto">
            <a:xfrm>
              <a:off x="2771775" y="2636838"/>
              <a:ext cx="7207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7" name="Rectangle 11"/>
            <p:cNvSpPr>
              <a:spLocks noChangeArrowheads="1"/>
            </p:cNvSpPr>
            <p:nvPr/>
          </p:nvSpPr>
          <p:spPr bwMode="auto">
            <a:xfrm>
              <a:off x="3492500" y="2636838"/>
              <a:ext cx="7207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8" name="Rectangle 12"/>
            <p:cNvSpPr>
              <a:spLocks noChangeArrowheads="1"/>
            </p:cNvSpPr>
            <p:nvPr/>
          </p:nvSpPr>
          <p:spPr bwMode="auto">
            <a:xfrm>
              <a:off x="4211638" y="2636838"/>
              <a:ext cx="7207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9" name="Rectangle 13"/>
            <p:cNvSpPr>
              <a:spLocks noChangeArrowheads="1"/>
            </p:cNvSpPr>
            <p:nvPr/>
          </p:nvSpPr>
          <p:spPr bwMode="auto">
            <a:xfrm>
              <a:off x="4932363" y="2636838"/>
              <a:ext cx="7207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0" name="Rectangle 14"/>
            <p:cNvSpPr>
              <a:spLocks noChangeArrowheads="1"/>
            </p:cNvSpPr>
            <p:nvPr/>
          </p:nvSpPr>
          <p:spPr bwMode="auto">
            <a:xfrm>
              <a:off x="5651500" y="2636838"/>
              <a:ext cx="7207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1" name="Rectangle 15"/>
            <p:cNvSpPr>
              <a:spLocks noChangeArrowheads="1"/>
            </p:cNvSpPr>
            <p:nvPr/>
          </p:nvSpPr>
          <p:spPr bwMode="auto">
            <a:xfrm>
              <a:off x="6372225" y="2636838"/>
              <a:ext cx="7207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2" name="Rectangle 16"/>
            <p:cNvSpPr>
              <a:spLocks noChangeArrowheads="1"/>
            </p:cNvSpPr>
            <p:nvPr/>
          </p:nvSpPr>
          <p:spPr bwMode="auto">
            <a:xfrm>
              <a:off x="7092950" y="2636838"/>
              <a:ext cx="7207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3" name="Rectangle 17"/>
            <p:cNvSpPr>
              <a:spLocks noChangeArrowheads="1"/>
            </p:cNvSpPr>
            <p:nvPr/>
          </p:nvSpPr>
          <p:spPr bwMode="auto">
            <a:xfrm>
              <a:off x="7812088" y="2636838"/>
              <a:ext cx="7207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4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8027988" y="2708275"/>
              <a:ext cx="25717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9235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4500563" y="2708275"/>
              <a:ext cx="25717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9236" name="WordArt 20"/>
            <p:cNvSpPr>
              <a:spLocks noChangeArrowheads="1" noChangeShapeType="1" noTextEdit="1"/>
            </p:cNvSpPr>
            <p:nvPr/>
          </p:nvSpPr>
          <p:spPr bwMode="auto">
            <a:xfrm>
              <a:off x="7308850" y="2708275"/>
              <a:ext cx="25717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9237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6659563" y="2708275"/>
              <a:ext cx="25717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9238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5867400" y="2708275"/>
              <a:ext cx="28892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9239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5148263" y="2708275"/>
              <a:ext cx="25717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9241" name="WordArt 25"/>
            <p:cNvSpPr>
              <a:spLocks noChangeArrowheads="1" noChangeShapeType="1" noTextEdit="1"/>
            </p:cNvSpPr>
            <p:nvPr/>
          </p:nvSpPr>
          <p:spPr bwMode="auto">
            <a:xfrm>
              <a:off x="3779838" y="2708275"/>
              <a:ext cx="257175" cy="5048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9242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3059113" y="2708275"/>
              <a:ext cx="257175" cy="5048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</p:grpSp>
      <p:sp>
        <p:nvSpPr>
          <p:cNvPr id="9244" name="Line 28"/>
          <p:cNvSpPr>
            <a:spLocks noChangeShapeType="1"/>
          </p:cNvSpPr>
          <p:nvPr/>
        </p:nvSpPr>
        <p:spPr bwMode="auto">
          <a:xfrm>
            <a:off x="7380288" y="1700213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>
            <a:off x="8172450" y="1700213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46" name="Line 30"/>
          <p:cNvSpPr>
            <a:spLocks noChangeShapeType="1"/>
          </p:cNvSpPr>
          <p:nvPr/>
        </p:nvSpPr>
        <p:spPr bwMode="auto">
          <a:xfrm>
            <a:off x="6659563" y="1700213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47" name="Line 31"/>
          <p:cNvSpPr>
            <a:spLocks noChangeShapeType="1"/>
          </p:cNvSpPr>
          <p:nvPr/>
        </p:nvSpPr>
        <p:spPr bwMode="auto">
          <a:xfrm>
            <a:off x="6011863" y="1700213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>
            <a:off x="5435600" y="1700213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D623BB-5802-4576-9B7E-44554CD984FC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1" grpId="0" animBg="1"/>
      <p:bldP spid="9222" grpId="0" animBg="1"/>
      <p:bldP spid="9224" grpId="0" animBg="1"/>
      <p:bldP spid="9225" grpId="0" animBg="1"/>
      <p:bldP spid="9244" grpId="0" animBg="1"/>
      <p:bldP spid="9245" grpId="0" animBg="1"/>
      <p:bldP spid="9246" grpId="0" animBg="1"/>
      <p:bldP spid="9247" grpId="0" animBg="1"/>
      <p:bldP spid="92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1785918" y="571480"/>
            <a:ext cx="1081088" cy="1150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25</a:t>
            </a:r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2987675" y="1412875"/>
            <a:ext cx="6477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( 10 )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V="1">
            <a:off x="3563938" y="981075"/>
            <a:ext cx="13700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5072066" y="642918"/>
            <a:ext cx="3167063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9C9B5"/>
                </a:solidFill>
                <a:latin typeface="Impact"/>
              </a:rPr>
              <a:t>11001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>
            <a:off x="8388350" y="1341438"/>
            <a:ext cx="6477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9C9B5"/>
                </a:solidFill>
                <a:latin typeface="Impact"/>
              </a:rPr>
              <a:t>( 2 )</a:t>
            </a:r>
          </a:p>
        </p:txBody>
      </p:sp>
      <p:grpSp>
        <p:nvGrpSpPr>
          <p:cNvPr id="54" name="Группа 53"/>
          <p:cNvGrpSpPr/>
          <p:nvPr/>
        </p:nvGrpSpPr>
        <p:grpSpPr>
          <a:xfrm>
            <a:off x="2771775" y="2636838"/>
            <a:ext cx="5761038" cy="719137"/>
            <a:chOff x="2771775" y="2636838"/>
            <a:chExt cx="5761038" cy="719137"/>
          </a:xfrm>
        </p:grpSpPr>
        <p:sp>
          <p:nvSpPr>
            <p:cNvPr id="11271" name="Rectangle 7"/>
            <p:cNvSpPr>
              <a:spLocks noChangeArrowheads="1"/>
            </p:cNvSpPr>
            <p:nvPr/>
          </p:nvSpPr>
          <p:spPr bwMode="auto">
            <a:xfrm>
              <a:off x="2771775" y="2636838"/>
              <a:ext cx="7207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3492500" y="2636838"/>
              <a:ext cx="7207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>
              <a:off x="4211638" y="2636838"/>
              <a:ext cx="7207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4932363" y="2636838"/>
              <a:ext cx="7207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5651500" y="2636838"/>
              <a:ext cx="7207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6372225" y="2636838"/>
              <a:ext cx="7207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7092950" y="2636838"/>
              <a:ext cx="7207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7812088" y="2636838"/>
              <a:ext cx="720725" cy="719137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9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8027988" y="2708275"/>
              <a:ext cx="25717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1280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4500563" y="2708275"/>
              <a:ext cx="25717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1281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7308850" y="2708275"/>
              <a:ext cx="25717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1282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6659563" y="2708275"/>
              <a:ext cx="25717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1283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5867400" y="2708275"/>
              <a:ext cx="28892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1284" name="WordArt 20"/>
            <p:cNvSpPr>
              <a:spLocks noChangeArrowheads="1" noChangeShapeType="1" noTextEdit="1"/>
            </p:cNvSpPr>
            <p:nvPr/>
          </p:nvSpPr>
          <p:spPr bwMode="auto">
            <a:xfrm>
              <a:off x="5148263" y="2708275"/>
              <a:ext cx="25717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1285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3779838" y="2708275"/>
              <a:ext cx="257175" cy="5048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1286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3059113" y="2708275"/>
              <a:ext cx="257175" cy="5048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0</a:t>
              </a:r>
            </a:p>
          </p:txBody>
        </p:sp>
      </p:grpSp>
      <p:sp>
        <p:nvSpPr>
          <p:cNvPr id="11287" name="Line 23"/>
          <p:cNvSpPr>
            <a:spLocks noChangeShapeType="1"/>
          </p:cNvSpPr>
          <p:nvPr/>
        </p:nvSpPr>
        <p:spPr bwMode="auto">
          <a:xfrm>
            <a:off x="7380288" y="1700213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>
            <a:off x="8172450" y="1700213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>
            <a:off x="6659563" y="1700213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>
            <a:off x="6011863" y="1700213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>
            <a:off x="5435600" y="1700213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2" name="WordArt 28"/>
          <p:cNvSpPr>
            <a:spLocks noChangeArrowheads="1" noChangeShapeType="1" noTextEdit="1"/>
          </p:cNvSpPr>
          <p:nvPr/>
        </p:nvSpPr>
        <p:spPr bwMode="auto">
          <a:xfrm>
            <a:off x="1762125" y="3717925"/>
            <a:ext cx="1081088" cy="1150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-25</a:t>
            </a:r>
          </a:p>
        </p:txBody>
      </p:sp>
      <p:sp>
        <p:nvSpPr>
          <p:cNvPr id="11293" name="WordArt 29"/>
          <p:cNvSpPr>
            <a:spLocks noChangeArrowheads="1" noChangeShapeType="1" noTextEdit="1"/>
          </p:cNvSpPr>
          <p:nvPr/>
        </p:nvSpPr>
        <p:spPr bwMode="auto">
          <a:xfrm>
            <a:off x="2987675" y="4652963"/>
            <a:ext cx="6477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( 10 )</a:t>
            </a:r>
          </a:p>
        </p:txBody>
      </p:sp>
      <p:sp>
        <p:nvSpPr>
          <p:cNvPr id="11294" name="Line 30"/>
          <p:cNvSpPr>
            <a:spLocks noChangeShapeType="1"/>
          </p:cNvSpPr>
          <p:nvPr/>
        </p:nvSpPr>
        <p:spPr bwMode="auto">
          <a:xfrm flipV="1">
            <a:off x="3563938" y="4221163"/>
            <a:ext cx="13700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95" name="WordArt 31"/>
          <p:cNvSpPr>
            <a:spLocks noChangeArrowheads="1" noChangeShapeType="1" noTextEdit="1"/>
          </p:cNvSpPr>
          <p:nvPr/>
        </p:nvSpPr>
        <p:spPr bwMode="auto">
          <a:xfrm>
            <a:off x="6372225" y="3789363"/>
            <a:ext cx="1006475" cy="865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9C9B5"/>
                </a:solidFill>
                <a:latin typeface="Impact"/>
              </a:rPr>
              <a:t>?</a:t>
            </a:r>
          </a:p>
        </p:txBody>
      </p:sp>
      <p:sp>
        <p:nvSpPr>
          <p:cNvPr id="11296" name="WordArt 32"/>
          <p:cNvSpPr>
            <a:spLocks noChangeArrowheads="1" noChangeShapeType="1" noTextEdit="1"/>
          </p:cNvSpPr>
          <p:nvPr/>
        </p:nvSpPr>
        <p:spPr bwMode="auto">
          <a:xfrm>
            <a:off x="6948488" y="4508500"/>
            <a:ext cx="360362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9C9B5"/>
                </a:solidFill>
                <a:latin typeface="Impact"/>
              </a:rPr>
              <a:t>( 2 )</a:t>
            </a:r>
          </a:p>
        </p:txBody>
      </p:sp>
      <p:grpSp>
        <p:nvGrpSpPr>
          <p:cNvPr id="55" name="Группа 54"/>
          <p:cNvGrpSpPr/>
          <p:nvPr/>
        </p:nvGrpSpPr>
        <p:grpSpPr>
          <a:xfrm>
            <a:off x="2771775" y="5876925"/>
            <a:ext cx="5761038" cy="719138"/>
            <a:chOff x="2771775" y="5876925"/>
            <a:chExt cx="5761038" cy="719138"/>
          </a:xfrm>
        </p:grpSpPr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2771775" y="5876925"/>
              <a:ext cx="720725" cy="719138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3492500" y="5876925"/>
              <a:ext cx="720725" cy="719138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4211638" y="5876925"/>
              <a:ext cx="720725" cy="719138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4932363" y="5876925"/>
              <a:ext cx="720725" cy="719138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1" name="Rectangle 37"/>
            <p:cNvSpPr>
              <a:spLocks noChangeArrowheads="1"/>
            </p:cNvSpPr>
            <p:nvPr/>
          </p:nvSpPr>
          <p:spPr bwMode="auto">
            <a:xfrm>
              <a:off x="5651500" y="5876925"/>
              <a:ext cx="720725" cy="719138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6372225" y="5876925"/>
              <a:ext cx="720725" cy="719138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7092950" y="5876925"/>
              <a:ext cx="720725" cy="719138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7812088" y="5876925"/>
              <a:ext cx="720725" cy="719138"/>
            </a:xfrm>
            <a:prstGeom prst="rect">
              <a:avLst/>
            </a:prstGeom>
            <a:gradFill rotWithShape="1">
              <a:gsLst>
                <a:gs pos="0">
                  <a:srgbClr val="E9C9B5"/>
                </a:gs>
                <a:gs pos="50000">
                  <a:schemeClr val="bg1"/>
                </a:gs>
                <a:gs pos="100000">
                  <a:srgbClr val="E9C9B5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05" name="WordArt 41"/>
            <p:cNvSpPr>
              <a:spLocks noChangeArrowheads="1" noChangeShapeType="1" noTextEdit="1"/>
            </p:cNvSpPr>
            <p:nvPr/>
          </p:nvSpPr>
          <p:spPr bwMode="auto">
            <a:xfrm>
              <a:off x="8027988" y="5948363"/>
              <a:ext cx="25717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1306" name="WordArt 42"/>
            <p:cNvSpPr>
              <a:spLocks noChangeArrowheads="1" noChangeShapeType="1" noTextEdit="1"/>
            </p:cNvSpPr>
            <p:nvPr/>
          </p:nvSpPr>
          <p:spPr bwMode="auto">
            <a:xfrm>
              <a:off x="4500563" y="5948363"/>
              <a:ext cx="25717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1307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7308850" y="5948363"/>
              <a:ext cx="25717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1308" name="WordArt 44"/>
            <p:cNvSpPr>
              <a:spLocks noChangeArrowheads="1" noChangeShapeType="1" noTextEdit="1"/>
            </p:cNvSpPr>
            <p:nvPr/>
          </p:nvSpPr>
          <p:spPr bwMode="auto">
            <a:xfrm>
              <a:off x="6659563" y="5948363"/>
              <a:ext cx="25717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1309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5867400" y="5948363"/>
              <a:ext cx="28892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1310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5148263" y="5948363"/>
              <a:ext cx="257175" cy="5238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1311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3779838" y="5948363"/>
              <a:ext cx="257175" cy="5048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1312" name="WordArt 48"/>
            <p:cNvSpPr>
              <a:spLocks noChangeArrowheads="1" noChangeShapeType="1" noTextEdit="1"/>
            </p:cNvSpPr>
            <p:nvPr/>
          </p:nvSpPr>
          <p:spPr bwMode="auto">
            <a:xfrm>
              <a:off x="3059113" y="5948363"/>
              <a:ext cx="257175" cy="5048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1</a:t>
              </a:r>
            </a:p>
          </p:txBody>
        </p:sp>
      </p:grpSp>
      <p:sp>
        <p:nvSpPr>
          <p:cNvPr id="11313" name="Line 49"/>
          <p:cNvSpPr>
            <a:spLocks noChangeShapeType="1"/>
          </p:cNvSpPr>
          <p:nvPr/>
        </p:nvSpPr>
        <p:spPr bwMode="auto">
          <a:xfrm>
            <a:off x="7380288" y="4940300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14" name="Line 50"/>
          <p:cNvSpPr>
            <a:spLocks noChangeShapeType="1"/>
          </p:cNvSpPr>
          <p:nvPr/>
        </p:nvSpPr>
        <p:spPr bwMode="auto">
          <a:xfrm>
            <a:off x="8172450" y="4940300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15" name="Line 51"/>
          <p:cNvSpPr>
            <a:spLocks noChangeShapeType="1"/>
          </p:cNvSpPr>
          <p:nvPr/>
        </p:nvSpPr>
        <p:spPr bwMode="auto">
          <a:xfrm>
            <a:off x="6659563" y="4940300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>
            <a:off x="6011863" y="4940300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17" name="Line 53"/>
          <p:cNvSpPr>
            <a:spLocks noChangeShapeType="1"/>
          </p:cNvSpPr>
          <p:nvPr/>
        </p:nvSpPr>
        <p:spPr bwMode="auto">
          <a:xfrm>
            <a:off x="5435600" y="4940300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CEB021-A0CA-4EA7-AAF0-9B7CB290CC45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13" grpId="0" animBg="1"/>
      <p:bldP spid="11314" grpId="0" animBg="1"/>
      <p:bldP spid="11315" grpId="0" animBg="1"/>
      <p:bldP spid="11316" grpId="0" animBg="1"/>
      <p:bldP spid="113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>
            <a:off x="928662" y="642918"/>
            <a:ext cx="7286676" cy="64294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kern="1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Целые </a:t>
            </a:r>
            <a:r>
              <a:rPr lang="ru-RU" b="1" kern="1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числа </a:t>
            </a:r>
            <a:r>
              <a:rPr lang="ru-RU" b="1" kern="1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со знаком</a:t>
            </a:r>
          </a:p>
        </p:txBody>
      </p:sp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>
            <a:off x="2285984" y="2500306"/>
            <a:ext cx="576262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( 10 )</a:t>
            </a: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 flipV="1">
            <a:off x="3286116" y="2285992"/>
            <a:ext cx="13700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89" name="WordArt 5"/>
          <p:cNvSpPr>
            <a:spLocks noChangeArrowheads="1" noChangeShapeType="1" noTextEdit="1"/>
          </p:cNvSpPr>
          <p:nvPr/>
        </p:nvSpPr>
        <p:spPr bwMode="auto">
          <a:xfrm>
            <a:off x="4857752" y="1857364"/>
            <a:ext cx="3382963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9C9B5"/>
                </a:solidFill>
                <a:latin typeface="Impact"/>
              </a:rPr>
              <a:t>11001</a:t>
            </a:r>
          </a:p>
        </p:txBody>
      </p:sp>
      <p:sp>
        <p:nvSpPr>
          <p:cNvPr id="16390" name="WordArt 6"/>
          <p:cNvSpPr>
            <a:spLocks noChangeArrowheads="1" noChangeShapeType="1" noTextEdit="1"/>
          </p:cNvSpPr>
          <p:nvPr/>
        </p:nvSpPr>
        <p:spPr bwMode="auto">
          <a:xfrm>
            <a:off x="8459788" y="2492375"/>
            <a:ext cx="468312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9C9B5"/>
                </a:solidFill>
                <a:latin typeface="Impact"/>
              </a:rPr>
              <a:t>( 2 )</a:t>
            </a:r>
          </a:p>
        </p:txBody>
      </p:sp>
      <p:sp>
        <p:nvSpPr>
          <p:cNvPr id="16391" name="WordArt 7"/>
          <p:cNvSpPr>
            <a:spLocks noChangeArrowheads="1" noChangeShapeType="1" noTextEdit="1"/>
          </p:cNvSpPr>
          <p:nvPr/>
        </p:nvSpPr>
        <p:spPr bwMode="auto">
          <a:xfrm>
            <a:off x="1071538" y="1857364"/>
            <a:ext cx="1081088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25</a:t>
            </a:r>
          </a:p>
        </p:txBody>
      </p:sp>
      <p:grpSp>
        <p:nvGrpSpPr>
          <p:cNvPr id="83" name="Группа 82"/>
          <p:cNvGrpSpPr/>
          <p:nvPr/>
        </p:nvGrpSpPr>
        <p:grpSpPr>
          <a:xfrm>
            <a:off x="214282" y="3000372"/>
            <a:ext cx="8712231" cy="571504"/>
            <a:chOff x="250825" y="3068638"/>
            <a:chExt cx="8855075" cy="504825"/>
          </a:xfrm>
        </p:grpSpPr>
        <p:grpSp>
          <p:nvGrpSpPr>
            <p:cNvPr id="2" name="Group 8"/>
            <p:cNvGrpSpPr>
              <a:grpSpLocks/>
            </p:cNvGrpSpPr>
            <p:nvPr/>
          </p:nvGrpSpPr>
          <p:grpSpPr bwMode="auto">
            <a:xfrm>
              <a:off x="250825" y="3068638"/>
              <a:ext cx="8855075" cy="504825"/>
              <a:chOff x="0" y="1933"/>
              <a:chExt cx="5578" cy="318"/>
            </a:xfrm>
          </p:grpSpPr>
          <p:grpSp>
            <p:nvGrpSpPr>
              <p:cNvPr id="3" name="Group 9"/>
              <p:cNvGrpSpPr>
                <a:grpSpLocks/>
              </p:cNvGrpSpPr>
              <p:nvPr/>
            </p:nvGrpSpPr>
            <p:grpSpPr bwMode="auto">
              <a:xfrm>
                <a:off x="2789" y="1933"/>
                <a:ext cx="2789" cy="318"/>
                <a:chOff x="2299" y="2024"/>
                <a:chExt cx="3168" cy="318"/>
              </a:xfrm>
            </p:grpSpPr>
            <p:sp>
              <p:nvSpPr>
                <p:cNvPr id="16394" name="Rectangle 10"/>
                <p:cNvSpPr>
                  <a:spLocks noChangeArrowheads="1"/>
                </p:cNvSpPr>
                <p:nvPr/>
              </p:nvSpPr>
              <p:spPr bwMode="auto">
                <a:xfrm>
                  <a:off x="2699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395" name="Rectangle 11"/>
                <p:cNvSpPr>
                  <a:spLocks noChangeArrowheads="1"/>
                </p:cNvSpPr>
                <p:nvPr/>
              </p:nvSpPr>
              <p:spPr bwMode="auto">
                <a:xfrm>
                  <a:off x="3095" y="2024"/>
                  <a:ext cx="395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396" name="Rectangle 12"/>
                <p:cNvSpPr>
                  <a:spLocks noChangeArrowheads="1"/>
                </p:cNvSpPr>
                <p:nvPr/>
              </p:nvSpPr>
              <p:spPr bwMode="auto">
                <a:xfrm>
                  <a:off x="3489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397" name="Rectangle 13"/>
                <p:cNvSpPr>
                  <a:spLocks noChangeArrowheads="1"/>
                </p:cNvSpPr>
                <p:nvPr/>
              </p:nvSpPr>
              <p:spPr bwMode="auto">
                <a:xfrm>
                  <a:off x="3885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398" name="Rectangle 14"/>
                <p:cNvSpPr>
                  <a:spLocks noChangeArrowheads="1"/>
                </p:cNvSpPr>
                <p:nvPr/>
              </p:nvSpPr>
              <p:spPr bwMode="auto">
                <a:xfrm>
                  <a:off x="4280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399" name="Rectangle 15"/>
                <p:cNvSpPr>
                  <a:spLocks noChangeArrowheads="1"/>
                </p:cNvSpPr>
                <p:nvPr/>
              </p:nvSpPr>
              <p:spPr bwMode="auto">
                <a:xfrm>
                  <a:off x="4676" y="2024"/>
                  <a:ext cx="395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00" name="Rectangle 16"/>
                <p:cNvSpPr>
                  <a:spLocks noChangeArrowheads="1"/>
                </p:cNvSpPr>
                <p:nvPr/>
              </p:nvSpPr>
              <p:spPr bwMode="auto">
                <a:xfrm>
                  <a:off x="5071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01" name="Rectangle 17"/>
                <p:cNvSpPr>
                  <a:spLocks noChangeArrowheads="1"/>
                </p:cNvSpPr>
                <p:nvPr/>
              </p:nvSpPr>
              <p:spPr bwMode="auto">
                <a:xfrm>
                  <a:off x="2299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4" name="Group 18"/>
              <p:cNvGrpSpPr>
                <a:grpSpLocks/>
              </p:cNvGrpSpPr>
              <p:nvPr/>
            </p:nvGrpSpPr>
            <p:grpSpPr bwMode="auto">
              <a:xfrm>
                <a:off x="0" y="1933"/>
                <a:ext cx="2789" cy="318"/>
                <a:chOff x="2299" y="2024"/>
                <a:chExt cx="3168" cy="318"/>
              </a:xfrm>
            </p:grpSpPr>
            <p:sp>
              <p:nvSpPr>
                <p:cNvPr id="16403" name="Rectangle 19"/>
                <p:cNvSpPr>
                  <a:spLocks noChangeArrowheads="1"/>
                </p:cNvSpPr>
                <p:nvPr/>
              </p:nvSpPr>
              <p:spPr bwMode="auto">
                <a:xfrm>
                  <a:off x="2699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04" name="Rectangle 20"/>
                <p:cNvSpPr>
                  <a:spLocks noChangeArrowheads="1"/>
                </p:cNvSpPr>
                <p:nvPr/>
              </p:nvSpPr>
              <p:spPr bwMode="auto">
                <a:xfrm>
                  <a:off x="3095" y="2024"/>
                  <a:ext cx="395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05" name="Rectangle 21"/>
                <p:cNvSpPr>
                  <a:spLocks noChangeArrowheads="1"/>
                </p:cNvSpPr>
                <p:nvPr/>
              </p:nvSpPr>
              <p:spPr bwMode="auto">
                <a:xfrm>
                  <a:off x="3489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06" name="Rectangle 22"/>
                <p:cNvSpPr>
                  <a:spLocks noChangeArrowheads="1"/>
                </p:cNvSpPr>
                <p:nvPr/>
              </p:nvSpPr>
              <p:spPr bwMode="auto">
                <a:xfrm>
                  <a:off x="3885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07" name="Rectangle 23"/>
                <p:cNvSpPr>
                  <a:spLocks noChangeArrowheads="1"/>
                </p:cNvSpPr>
                <p:nvPr/>
              </p:nvSpPr>
              <p:spPr bwMode="auto">
                <a:xfrm>
                  <a:off x="4280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08" name="Rectangle 24"/>
                <p:cNvSpPr>
                  <a:spLocks noChangeArrowheads="1"/>
                </p:cNvSpPr>
                <p:nvPr/>
              </p:nvSpPr>
              <p:spPr bwMode="auto">
                <a:xfrm>
                  <a:off x="4676" y="2024"/>
                  <a:ext cx="395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09" name="Rectangle 25"/>
                <p:cNvSpPr>
                  <a:spLocks noChangeArrowheads="1"/>
                </p:cNvSpPr>
                <p:nvPr/>
              </p:nvSpPr>
              <p:spPr bwMode="auto">
                <a:xfrm>
                  <a:off x="5071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10" name="Rectangle 26"/>
                <p:cNvSpPr>
                  <a:spLocks noChangeArrowheads="1"/>
                </p:cNvSpPr>
                <p:nvPr/>
              </p:nvSpPr>
              <p:spPr bwMode="auto">
                <a:xfrm>
                  <a:off x="2299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16430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8675688" y="3141663"/>
              <a:ext cx="217487" cy="379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6431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8172450" y="3141663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32" name="WordArt 48"/>
            <p:cNvSpPr>
              <a:spLocks noChangeArrowheads="1" noChangeShapeType="1" noTextEdit="1"/>
            </p:cNvSpPr>
            <p:nvPr/>
          </p:nvSpPr>
          <p:spPr bwMode="auto">
            <a:xfrm>
              <a:off x="7091363" y="3141663"/>
              <a:ext cx="217487" cy="379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6433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6516688" y="3141663"/>
              <a:ext cx="217487" cy="3794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6434" name="WordArt 50"/>
            <p:cNvSpPr>
              <a:spLocks noChangeArrowheads="1" noChangeShapeType="1" noTextEdit="1"/>
            </p:cNvSpPr>
            <p:nvPr/>
          </p:nvSpPr>
          <p:spPr bwMode="auto">
            <a:xfrm>
              <a:off x="7667625" y="3141663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35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3779838" y="3141663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36" name="WordArt 52"/>
            <p:cNvSpPr>
              <a:spLocks noChangeArrowheads="1" noChangeShapeType="1" noTextEdit="1"/>
            </p:cNvSpPr>
            <p:nvPr/>
          </p:nvSpPr>
          <p:spPr bwMode="auto">
            <a:xfrm>
              <a:off x="4284663" y="3141663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37" name="WordArt 53"/>
            <p:cNvSpPr>
              <a:spLocks noChangeArrowheads="1" noChangeShapeType="1" noTextEdit="1"/>
            </p:cNvSpPr>
            <p:nvPr/>
          </p:nvSpPr>
          <p:spPr bwMode="auto">
            <a:xfrm>
              <a:off x="4859338" y="3141663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38" name="WordArt 54"/>
            <p:cNvSpPr>
              <a:spLocks noChangeArrowheads="1" noChangeShapeType="1" noTextEdit="1"/>
            </p:cNvSpPr>
            <p:nvPr/>
          </p:nvSpPr>
          <p:spPr bwMode="auto">
            <a:xfrm>
              <a:off x="5435600" y="3141663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39" name="WordArt 55"/>
            <p:cNvSpPr>
              <a:spLocks noChangeArrowheads="1" noChangeShapeType="1" noTextEdit="1"/>
            </p:cNvSpPr>
            <p:nvPr/>
          </p:nvSpPr>
          <p:spPr bwMode="auto">
            <a:xfrm>
              <a:off x="6011863" y="3141663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40" name="WordArt 56"/>
            <p:cNvSpPr>
              <a:spLocks noChangeArrowheads="1" noChangeShapeType="1" noTextEdit="1"/>
            </p:cNvSpPr>
            <p:nvPr/>
          </p:nvSpPr>
          <p:spPr bwMode="auto">
            <a:xfrm>
              <a:off x="468313" y="3141663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41" name="WordArt 57"/>
            <p:cNvSpPr>
              <a:spLocks noChangeArrowheads="1" noChangeShapeType="1" noTextEdit="1"/>
            </p:cNvSpPr>
            <p:nvPr/>
          </p:nvSpPr>
          <p:spPr bwMode="auto">
            <a:xfrm>
              <a:off x="971550" y="3141663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42" name="WordArt 58"/>
            <p:cNvSpPr>
              <a:spLocks noChangeArrowheads="1" noChangeShapeType="1" noTextEdit="1"/>
            </p:cNvSpPr>
            <p:nvPr/>
          </p:nvSpPr>
          <p:spPr bwMode="auto">
            <a:xfrm>
              <a:off x="1547813" y="3141663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43" name="WordArt 59"/>
            <p:cNvSpPr>
              <a:spLocks noChangeArrowheads="1" noChangeShapeType="1" noTextEdit="1"/>
            </p:cNvSpPr>
            <p:nvPr/>
          </p:nvSpPr>
          <p:spPr bwMode="auto">
            <a:xfrm>
              <a:off x="2051050" y="3141663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44" name="WordArt 60"/>
            <p:cNvSpPr>
              <a:spLocks noChangeArrowheads="1" noChangeShapeType="1" noTextEdit="1"/>
            </p:cNvSpPr>
            <p:nvPr/>
          </p:nvSpPr>
          <p:spPr bwMode="auto">
            <a:xfrm>
              <a:off x="2627313" y="3141663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45" name="WordArt 61"/>
            <p:cNvSpPr>
              <a:spLocks noChangeArrowheads="1" noChangeShapeType="1" noTextEdit="1"/>
            </p:cNvSpPr>
            <p:nvPr/>
          </p:nvSpPr>
          <p:spPr bwMode="auto">
            <a:xfrm>
              <a:off x="3203575" y="3141663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</p:grpSp>
      <p:sp>
        <p:nvSpPr>
          <p:cNvPr id="16446" name="WordArt 62"/>
          <p:cNvSpPr>
            <a:spLocks noChangeArrowheads="1" noChangeShapeType="1" noTextEdit="1"/>
          </p:cNvSpPr>
          <p:nvPr/>
        </p:nvSpPr>
        <p:spPr bwMode="auto">
          <a:xfrm>
            <a:off x="857224" y="3929066"/>
            <a:ext cx="1511300" cy="935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-25</a:t>
            </a:r>
          </a:p>
        </p:txBody>
      </p:sp>
      <p:sp>
        <p:nvSpPr>
          <p:cNvPr id="16447" name="Line 63"/>
          <p:cNvSpPr>
            <a:spLocks noChangeShapeType="1"/>
          </p:cNvSpPr>
          <p:nvPr/>
        </p:nvSpPr>
        <p:spPr bwMode="auto">
          <a:xfrm flipV="1">
            <a:off x="3571868" y="4429132"/>
            <a:ext cx="13700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48" name="WordArt 64"/>
          <p:cNvSpPr>
            <a:spLocks noChangeArrowheads="1" noChangeShapeType="1" noTextEdit="1"/>
          </p:cNvSpPr>
          <p:nvPr/>
        </p:nvSpPr>
        <p:spPr bwMode="auto">
          <a:xfrm>
            <a:off x="5786446" y="3929066"/>
            <a:ext cx="1006475" cy="865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9C9B5"/>
                </a:solidFill>
                <a:latin typeface="Impact"/>
              </a:rPr>
              <a:t>?</a:t>
            </a:r>
          </a:p>
        </p:txBody>
      </p:sp>
      <p:sp>
        <p:nvSpPr>
          <p:cNvPr id="16449" name="WordArt 65"/>
          <p:cNvSpPr>
            <a:spLocks noChangeArrowheads="1" noChangeShapeType="1" noTextEdit="1"/>
          </p:cNvSpPr>
          <p:nvPr/>
        </p:nvSpPr>
        <p:spPr bwMode="auto">
          <a:xfrm>
            <a:off x="6948488" y="4508500"/>
            <a:ext cx="360362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9C9B5"/>
                </a:solidFill>
                <a:latin typeface="Impact"/>
              </a:rPr>
              <a:t>( 2 )</a:t>
            </a:r>
          </a:p>
        </p:txBody>
      </p:sp>
      <p:grpSp>
        <p:nvGrpSpPr>
          <p:cNvPr id="84" name="Группа 83"/>
          <p:cNvGrpSpPr/>
          <p:nvPr/>
        </p:nvGrpSpPr>
        <p:grpSpPr>
          <a:xfrm>
            <a:off x="214282" y="5286388"/>
            <a:ext cx="8750331" cy="625495"/>
            <a:chOff x="250825" y="5661025"/>
            <a:chExt cx="8855075" cy="504825"/>
          </a:xfrm>
        </p:grpSpPr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250825" y="5661025"/>
              <a:ext cx="8855075" cy="504825"/>
              <a:chOff x="0" y="1933"/>
              <a:chExt cx="5578" cy="318"/>
            </a:xfrm>
          </p:grpSpPr>
          <p:grpSp>
            <p:nvGrpSpPr>
              <p:cNvPr id="6" name="Group 28"/>
              <p:cNvGrpSpPr>
                <a:grpSpLocks/>
              </p:cNvGrpSpPr>
              <p:nvPr/>
            </p:nvGrpSpPr>
            <p:grpSpPr bwMode="auto">
              <a:xfrm>
                <a:off x="2789" y="1933"/>
                <a:ext cx="2789" cy="318"/>
                <a:chOff x="2299" y="2024"/>
                <a:chExt cx="3168" cy="318"/>
              </a:xfrm>
            </p:grpSpPr>
            <p:sp>
              <p:nvSpPr>
                <p:cNvPr id="16413" name="Rectangle 29"/>
                <p:cNvSpPr>
                  <a:spLocks noChangeArrowheads="1"/>
                </p:cNvSpPr>
                <p:nvPr/>
              </p:nvSpPr>
              <p:spPr bwMode="auto">
                <a:xfrm>
                  <a:off x="2699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14" name="Rectangle 30"/>
                <p:cNvSpPr>
                  <a:spLocks noChangeArrowheads="1"/>
                </p:cNvSpPr>
                <p:nvPr/>
              </p:nvSpPr>
              <p:spPr bwMode="auto">
                <a:xfrm>
                  <a:off x="3095" y="2024"/>
                  <a:ext cx="395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15" name="Rectangle 31"/>
                <p:cNvSpPr>
                  <a:spLocks noChangeArrowheads="1"/>
                </p:cNvSpPr>
                <p:nvPr/>
              </p:nvSpPr>
              <p:spPr bwMode="auto">
                <a:xfrm>
                  <a:off x="3489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16" name="Rectangle 32"/>
                <p:cNvSpPr>
                  <a:spLocks noChangeArrowheads="1"/>
                </p:cNvSpPr>
                <p:nvPr/>
              </p:nvSpPr>
              <p:spPr bwMode="auto">
                <a:xfrm>
                  <a:off x="3885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17" name="Rectangle 33"/>
                <p:cNvSpPr>
                  <a:spLocks noChangeArrowheads="1"/>
                </p:cNvSpPr>
                <p:nvPr/>
              </p:nvSpPr>
              <p:spPr bwMode="auto">
                <a:xfrm>
                  <a:off x="4280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18" name="Rectangle 34"/>
                <p:cNvSpPr>
                  <a:spLocks noChangeArrowheads="1"/>
                </p:cNvSpPr>
                <p:nvPr/>
              </p:nvSpPr>
              <p:spPr bwMode="auto">
                <a:xfrm>
                  <a:off x="4676" y="2024"/>
                  <a:ext cx="395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19" name="Rectangle 35"/>
                <p:cNvSpPr>
                  <a:spLocks noChangeArrowheads="1"/>
                </p:cNvSpPr>
                <p:nvPr/>
              </p:nvSpPr>
              <p:spPr bwMode="auto">
                <a:xfrm>
                  <a:off x="5071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20" name="Rectangle 36"/>
                <p:cNvSpPr>
                  <a:spLocks noChangeArrowheads="1"/>
                </p:cNvSpPr>
                <p:nvPr/>
              </p:nvSpPr>
              <p:spPr bwMode="auto">
                <a:xfrm>
                  <a:off x="2299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7" name="Group 37"/>
              <p:cNvGrpSpPr>
                <a:grpSpLocks/>
              </p:cNvGrpSpPr>
              <p:nvPr/>
            </p:nvGrpSpPr>
            <p:grpSpPr bwMode="auto">
              <a:xfrm>
                <a:off x="0" y="1933"/>
                <a:ext cx="2789" cy="318"/>
                <a:chOff x="2299" y="2024"/>
                <a:chExt cx="3168" cy="318"/>
              </a:xfrm>
            </p:grpSpPr>
            <p:sp>
              <p:nvSpPr>
                <p:cNvPr id="16422" name="Rectangle 38"/>
                <p:cNvSpPr>
                  <a:spLocks noChangeArrowheads="1"/>
                </p:cNvSpPr>
                <p:nvPr/>
              </p:nvSpPr>
              <p:spPr bwMode="auto">
                <a:xfrm>
                  <a:off x="2699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23" name="Rectangle 39"/>
                <p:cNvSpPr>
                  <a:spLocks noChangeArrowheads="1"/>
                </p:cNvSpPr>
                <p:nvPr/>
              </p:nvSpPr>
              <p:spPr bwMode="auto">
                <a:xfrm>
                  <a:off x="3095" y="2024"/>
                  <a:ext cx="395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24" name="Rectangle 40"/>
                <p:cNvSpPr>
                  <a:spLocks noChangeArrowheads="1"/>
                </p:cNvSpPr>
                <p:nvPr/>
              </p:nvSpPr>
              <p:spPr bwMode="auto">
                <a:xfrm>
                  <a:off x="3489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25" name="Rectangle 41"/>
                <p:cNvSpPr>
                  <a:spLocks noChangeArrowheads="1"/>
                </p:cNvSpPr>
                <p:nvPr/>
              </p:nvSpPr>
              <p:spPr bwMode="auto">
                <a:xfrm>
                  <a:off x="3885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26" name="Rectangle 42"/>
                <p:cNvSpPr>
                  <a:spLocks noChangeArrowheads="1"/>
                </p:cNvSpPr>
                <p:nvPr/>
              </p:nvSpPr>
              <p:spPr bwMode="auto">
                <a:xfrm>
                  <a:off x="4280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27" name="Rectangle 43"/>
                <p:cNvSpPr>
                  <a:spLocks noChangeArrowheads="1"/>
                </p:cNvSpPr>
                <p:nvPr/>
              </p:nvSpPr>
              <p:spPr bwMode="auto">
                <a:xfrm>
                  <a:off x="4676" y="2024"/>
                  <a:ext cx="395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28" name="Rectangle 44"/>
                <p:cNvSpPr>
                  <a:spLocks noChangeArrowheads="1"/>
                </p:cNvSpPr>
                <p:nvPr/>
              </p:nvSpPr>
              <p:spPr bwMode="auto">
                <a:xfrm>
                  <a:off x="5071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6429" name="Rectangle 45"/>
                <p:cNvSpPr>
                  <a:spLocks noChangeArrowheads="1"/>
                </p:cNvSpPr>
                <p:nvPr/>
              </p:nvSpPr>
              <p:spPr bwMode="auto">
                <a:xfrm>
                  <a:off x="2299" y="2024"/>
                  <a:ext cx="396" cy="318"/>
                </a:xfrm>
                <a:prstGeom prst="rect">
                  <a:avLst/>
                </a:prstGeom>
                <a:gradFill rotWithShape="1">
                  <a:gsLst>
                    <a:gs pos="0">
                      <a:srgbClr val="E9C9B5"/>
                    </a:gs>
                    <a:gs pos="50000">
                      <a:schemeClr val="bg1"/>
                    </a:gs>
                    <a:gs pos="100000">
                      <a:srgbClr val="E9C9B5"/>
                    </a:gs>
                  </a:gsLst>
                  <a:lin ang="5400000" scaled="1"/>
                </a:gra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16450" name="WordArt 66"/>
            <p:cNvSpPr>
              <a:spLocks noChangeArrowheads="1" noChangeShapeType="1" noTextEdit="1"/>
            </p:cNvSpPr>
            <p:nvPr/>
          </p:nvSpPr>
          <p:spPr bwMode="auto">
            <a:xfrm>
              <a:off x="8616950" y="5711825"/>
              <a:ext cx="217488" cy="3794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6451" name="WordArt 67"/>
            <p:cNvSpPr>
              <a:spLocks noChangeArrowheads="1" noChangeShapeType="1" noTextEdit="1"/>
            </p:cNvSpPr>
            <p:nvPr/>
          </p:nvSpPr>
          <p:spPr bwMode="auto">
            <a:xfrm>
              <a:off x="8113713" y="5711825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52" name="WordArt 68"/>
            <p:cNvSpPr>
              <a:spLocks noChangeArrowheads="1" noChangeShapeType="1" noTextEdit="1"/>
            </p:cNvSpPr>
            <p:nvPr/>
          </p:nvSpPr>
          <p:spPr bwMode="auto">
            <a:xfrm>
              <a:off x="7032625" y="5711825"/>
              <a:ext cx="217488" cy="3794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6453" name="WordArt 69"/>
            <p:cNvSpPr>
              <a:spLocks noChangeArrowheads="1" noChangeShapeType="1" noTextEdit="1"/>
            </p:cNvSpPr>
            <p:nvPr/>
          </p:nvSpPr>
          <p:spPr bwMode="auto">
            <a:xfrm>
              <a:off x="6457950" y="5711825"/>
              <a:ext cx="217488" cy="37941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6454" name="WordArt 70"/>
            <p:cNvSpPr>
              <a:spLocks noChangeArrowheads="1" noChangeShapeType="1" noTextEdit="1"/>
            </p:cNvSpPr>
            <p:nvPr/>
          </p:nvSpPr>
          <p:spPr bwMode="auto">
            <a:xfrm>
              <a:off x="7608888" y="5711825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55" name="WordArt 71"/>
            <p:cNvSpPr>
              <a:spLocks noChangeArrowheads="1" noChangeShapeType="1" noTextEdit="1"/>
            </p:cNvSpPr>
            <p:nvPr/>
          </p:nvSpPr>
          <p:spPr bwMode="auto">
            <a:xfrm>
              <a:off x="3751263" y="5711825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56" name="WordArt 72"/>
            <p:cNvSpPr>
              <a:spLocks noChangeArrowheads="1" noChangeShapeType="1" noTextEdit="1"/>
            </p:cNvSpPr>
            <p:nvPr/>
          </p:nvSpPr>
          <p:spPr bwMode="auto">
            <a:xfrm>
              <a:off x="4297363" y="5711825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57" name="WordArt 73"/>
            <p:cNvSpPr>
              <a:spLocks noChangeArrowheads="1" noChangeShapeType="1" noTextEdit="1"/>
            </p:cNvSpPr>
            <p:nvPr/>
          </p:nvSpPr>
          <p:spPr bwMode="auto">
            <a:xfrm>
              <a:off x="4800600" y="5711825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58" name="WordArt 74"/>
            <p:cNvSpPr>
              <a:spLocks noChangeArrowheads="1" noChangeShapeType="1" noTextEdit="1"/>
            </p:cNvSpPr>
            <p:nvPr/>
          </p:nvSpPr>
          <p:spPr bwMode="auto">
            <a:xfrm>
              <a:off x="5376863" y="5711825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59" name="WordArt 75"/>
            <p:cNvSpPr>
              <a:spLocks noChangeArrowheads="1" noChangeShapeType="1" noTextEdit="1"/>
            </p:cNvSpPr>
            <p:nvPr/>
          </p:nvSpPr>
          <p:spPr bwMode="auto">
            <a:xfrm>
              <a:off x="5953125" y="5711825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60" name="WordArt 76"/>
            <p:cNvSpPr>
              <a:spLocks noChangeArrowheads="1" noChangeShapeType="1" noTextEdit="1"/>
            </p:cNvSpPr>
            <p:nvPr/>
          </p:nvSpPr>
          <p:spPr bwMode="auto">
            <a:xfrm>
              <a:off x="409575" y="5711825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kern="10" dirty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6461" name="WordArt 77"/>
            <p:cNvSpPr>
              <a:spLocks noChangeArrowheads="1" noChangeShapeType="1" noTextEdit="1"/>
            </p:cNvSpPr>
            <p:nvPr/>
          </p:nvSpPr>
          <p:spPr bwMode="auto">
            <a:xfrm>
              <a:off x="955675" y="5711825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62" name="WordArt 78"/>
            <p:cNvSpPr>
              <a:spLocks noChangeArrowheads="1" noChangeShapeType="1" noTextEdit="1"/>
            </p:cNvSpPr>
            <p:nvPr/>
          </p:nvSpPr>
          <p:spPr bwMode="auto">
            <a:xfrm>
              <a:off x="1517650" y="5711825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63" name="WordArt 79"/>
            <p:cNvSpPr>
              <a:spLocks noChangeArrowheads="1" noChangeShapeType="1" noTextEdit="1"/>
            </p:cNvSpPr>
            <p:nvPr/>
          </p:nvSpPr>
          <p:spPr bwMode="auto">
            <a:xfrm>
              <a:off x="2049463" y="5711825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64" name="WordArt 80"/>
            <p:cNvSpPr>
              <a:spLocks noChangeArrowheads="1" noChangeShapeType="1" noTextEdit="1"/>
            </p:cNvSpPr>
            <p:nvPr/>
          </p:nvSpPr>
          <p:spPr bwMode="auto">
            <a:xfrm>
              <a:off x="2625725" y="5711825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6465" name="WordArt 81"/>
            <p:cNvSpPr>
              <a:spLocks noChangeArrowheads="1" noChangeShapeType="1" noTextEdit="1"/>
            </p:cNvSpPr>
            <p:nvPr/>
          </p:nvSpPr>
          <p:spPr bwMode="auto">
            <a:xfrm>
              <a:off x="3173413" y="5711825"/>
              <a:ext cx="215900" cy="3810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</a:p>
          </p:txBody>
        </p:sp>
      </p:grpSp>
      <p:sp>
        <p:nvSpPr>
          <p:cNvPr id="16466" name="WordArt 82"/>
          <p:cNvSpPr>
            <a:spLocks noChangeArrowheads="1" noChangeShapeType="1" noTextEdit="1"/>
          </p:cNvSpPr>
          <p:nvPr/>
        </p:nvSpPr>
        <p:spPr bwMode="auto">
          <a:xfrm>
            <a:off x="2428860" y="4714884"/>
            <a:ext cx="576263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( 10 )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3D2985-AD4B-40A7-A446-20EB4B63A241}" type="datetime1">
              <a:rPr lang="ru-RU" smtClean="0"/>
              <a:pPr>
                <a:defRPr/>
              </a:pPr>
              <a:t>24.09.2013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2">
  <a:themeElements>
    <a:clrScheme name="Company Meeting 1">
      <a:dk1>
        <a:srgbClr val="8383AD"/>
      </a:dk1>
      <a:lt1>
        <a:srgbClr val="FEFED6"/>
      </a:lt1>
      <a:dk2>
        <a:srgbClr val="404176"/>
      </a:dk2>
      <a:lt2>
        <a:srgbClr val="969696"/>
      </a:lt2>
      <a:accent1>
        <a:srgbClr val="BABE90"/>
      </a:accent1>
      <a:accent2>
        <a:srgbClr val="666699"/>
      </a:accent2>
      <a:accent3>
        <a:srgbClr val="FEFEE8"/>
      </a:accent3>
      <a:accent4>
        <a:srgbClr val="6F6F93"/>
      </a:accent4>
      <a:accent5>
        <a:srgbClr val="D9DBC6"/>
      </a:accent5>
      <a:accent6>
        <a:srgbClr val="5C5C8A"/>
      </a:accent6>
      <a:hlink>
        <a:srgbClr val="C09E4A"/>
      </a:hlink>
      <a:folHlink>
        <a:srgbClr val="006666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any Meeting 1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EFEE8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2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3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4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5E0F1"/>
        </a:accent5>
        <a:accent6>
          <a:srgbClr val="414176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5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6672A4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6">
        <a:dk1>
          <a:srgbClr val="111111"/>
        </a:dk1>
        <a:lt1>
          <a:srgbClr val="FAF5D2"/>
        </a:lt1>
        <a:dk2>
          <a:srgbClr val="4D4D4D"/>
        </a:dk2>
        <a:lt2>
          <a:srgbClr val="D0C59E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6D1B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Тема12</Template>
  <TotalTime>1783</TotalTime>
  <Words>1438</Words>
  <Application>Microsoft Office PowerPoint</Application>
  <PresentationFormat>Экран (4:3)</PresentationFormat>
  <Paragraphs>587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Тема12</vt:lpstr>
      <vt:lpstr>Представление числовой информации в компьютере</vt:lpstr>
      <vt:lpstr>Информация в компьютере представлена в двоичном коде, алфавит которого состоит из двух цифр (0 и 1)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В каком формате хранятся  целые числа в памяти компьютера?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Максимальные и минимальные значения для целых N – разрядных чисел</vt:lpstr>
      <vt:lpstr>Слайд 24</vt:lpstr>
      <vt:lpstr>Слайд 25</vt:lpstr>
      <vt:lpstr>Максимальные и минимальные значения для целых N – разрядных чисел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Ich</dc:creator>
  <cp:lastModifiedBy>Щербакова Наталья Святославовна</cp:lastModifiedBy>
  <cp:revision>103</cp:revision>
  <dcterms:created xsi:type="dcterms:W3CDTF">2005-11-04T14:31:04Z</dcterms:created>
  <dcterms:modified xsi:type="dcterms:W3CDTF">2013-09-24T12:10:29Z</dcterms:modified>
</cp:coreProperties>
</file>