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8" r:id="rId3"/>
    <p:sldId id="271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73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142" y="-9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B856DB-5B28-4D11-8C56-325BC570F5C6}" type="doc">
      <dgm:prSet loTypeId="urn:microsoft.com/office/officeart/2005/8/layout/vProcess5" loCatId="process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99D2D1F2-E2C8-473E-B628-ED84A39D5899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Осознание странами НАТО и ОВД бессмысленности дальнейшего наращивания ядерных вооружений (достигнут военно-стратегический паритет)</a:t>
          </a:r>
          <a:endParaRPr lang="ru-RU" sz="24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9C1B5B00-ABE8-4559-9347-68A24ABFBD19}" type="parTrans" cxnId="{F68BE926-A2EC-4267-A5C8-D7BAEB18E6D2}">
      <dgm:prSet/>
      <dgm:spPr/>
      <dgm:t>
        <a:bodyPr/>
        <a:lstStyle/>
        <a:p>
          <a:endParaRPr lang="ru-RU"/>
        </a:p>
      </dgm:t>
    </dgm:pt>
    <dgm:pt modelId="{4DE329D9-560A-46C0-AABD-E5175267C050}" type="sibTrans" cxnId="{F68BE926-A2EC-4267-A5C8-D7BAEB18E6D2}">
      <dgm:prSet/>
      <dgm:spPr/>
      <dgm:t>
        <a:bodyPr/>
        <a:lstStyle/>
        <a:p>
          <a:endParaRPr lang="ru-RU"/>
        </a:p>
      </dgm:t>
    </dgm:pt>
    <dgm:pt modelId="{2EB5F780-1527-420C-9390-6942C7EF9F06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Стремление государств сбросить с себя тяжкое бремя военных расходов</a:t>
          </a:r>
          <a:endParaRPr lang="ru-RU" sz="24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5E897CDF-25DD-4D8D-AF91-0C874AFD6FA5}" type="parTrans" cxnId="{92156BDB-776E-49FE-B4E9-EE36075F32C3}">
      <dgm:prSet/>
      <dgm:spPr/>
      <dgm:t>
        <a:bodyPr/>
        <a:lstStyle/>
        <a:p>
          <a:endParaRPr lang="ru-RU"/>
        </a:p>
      </dgm:t>
    </dgm:pt>
    <dgm:pt modelId="{50C712AD-DBA6-47BA-B598-C07CB5D15C9D}" type="sibTrans" cxnId="{92156BDB-776E-49FE-B4E9-EE36075F32C3}">
      <dgm:prSet/>
      <dgm:spPr/>
      <dgm:t>
        <a:bodyPr/>
        <a:lstStyle/>
        <a:p>
          <a:endParaRPr lang="ru-RU"/>
        </a:p>
      </dgm:t>
    </dgm:pt>
    <dgm:pt modelId="{A50B2911-9013-432A-801C-8FCAE166D98B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Период «разрядки» в </a:t>
          </a:r>
          <a:r>
            <a:rPr lang="ru-RU" sz="2400" b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международных отношениях, </a:t>
          </a:r>
          <a:r>
            <a:rPr lang="ru-RU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прежде всего СССР и США</a:t>
          </a:r>
          <a:endParaRPr lang="ru-RU" sz="24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8C40E38F-B74C-455D-93D1-B9E3D698D126}" type="parTrans" cxnId="{08CCABA5-F34D-45B1-9ADA-2CF03ED62279}">
      <dgm:prSet/>
      <dgm:spPr/>
      <dgm:t>
        <a:bodyPr/>
        <a:lstStyle/>
        <a:p>
          <a:endParaRPr lang="ru-RU"/>
        </a:p>
      </dgm:t>
    </dgm:pt>
    <dgm:pt modelId="{0400D52E-973B-4AA3-A28F-F5EF3EB20D72}" type="sibTrans" cxnId="{08CCABA5-F34D-45B1-9ADA-2CF03ED62279}">
      <dgm:prSet/>
      <dgm:spPr/>
      <dgm:t>
        <a:bodyPr/>
        <a:lstStyle/>
        <a:p>
          <a:endParaRPr lang="ru-RU"/>
        </a:p>
      </dgm:t>
    </dgm:pt>
    <dgm:pt modelId="{B83031AB-7923-4D65-9739-E735856922DD}" type="pres">
      <dgm:prSet presAssocID="{CAB856DB-5B28-4D11-8C56-325BC570F5C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4AA9EF-DCEF-42A9-A1B1-C13926E755A0}" type="pres">
      <dgm:prSet presAssocID="{CAB856DB-5B28-4D11-8C56-325BC570F5C6}" presName="dummyMaxCanvas" presStyleCnt="0">
        <dgm:presLayoutVars/>
      </dgm:prSet>
      <dgm:spPr/>
    </dgm:pt>
    <dgm:pt modelId="{403EA9E0-3639-4BE8-8EED-769B9C8A2F76}" type="pres">
      <dgm:prSet presAssocID="{CAB856DB-5B28-4D11-8C56-325BC570F5C6}" presName="ThreeNodes_1" presStyleLbl="node1" presStyleIdx="0" presStyleCnt="3" custScaleX="114730" custScaleY="1362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5FDCA1-CB0E-4202-96E8-B316A0D34E93}" type="pres">
      <dgm:prSet presAssocID="{CAB856DB-5B28-4D11-8C56-325BC570F5C6}" presName="ThreeNodes_2" presStyleLbl="node1" presStyleIdx="1" presStyleCnt="3" custLinFactNeighborX="899" custLinFactNeighborY="101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7AD524-5A1A-4C0D-98E9-0160CD414B02}" type="pres">
      <dgm:prSet presAssocID="{CAB856DB-5B28-4D11-8C56-325BC570F5C6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F94AFE-BD3F-41B8-A285-65B2481D042F}" type="pres">
      <dgm:prSet presAssocID="{CAB856DB-5B28-4D11-8C56-325BC570F5C6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021FFE-3194-4693-A93D-4978FF8E7DF0}" type="pres">
      <dgm:prSet presAssocID="{CAB856DB-5B28-4D11-8C56-325BC570F5C6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8D564E-5B33-4056-9B80-8923C1F665D1}" type="pres">
      <dgm:prSet presAssocID="{CAB856DB-5B28-4D11-8C56-325BC570F5C6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5E9262-B92D-4665-9FE9-C892E6A331E4}" type="pres">
      <dgm:prSet presAssocID="{CAB856DB-5B28-4D11-8C56-325BC570F5C6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34A156-61CE-4C35-A43D-7616A586BE28}" type="pres">
      <dgm:prSet presAssocID="{CAB856DB-5B28-4D11-8C56-325BC570F5C6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156BDB-776E-49FE-B4E9-EE36075F32C3}" srcId="{CAB856DB-5B28-4D11-8C56-325BC570F5C6}" destId="{2EB5F780-1527-420C-9390-6942C7EF9F06}" srcOrd="1" destOrd="0" parTransId="{5E897CDF-25DD-4D8D-AF91-0C874AFD6FA5}" sibTransId="{50C712AD-DBA6-47BA-B598-C07CB5D15C9D}"/>
    <dgm:cxn modelId="{F68BE926-A2EC-4267-A5C8-D7BAEB18E6D2}" srcId="{CAB856DB-5B28-4D11-8C56-325BC570F5C6}" destId="{99D2D1F2-E2C8-473E-B628-ED84A39D5899}" srcOrd="0" destOrd="0" parTransId="{9C1B5B00-ABE8-4559-9347-68A24ABFBD19}" sibTransId="{4DE329D9-560A-46C0-AABD-E5175267C050}"/>
    <dgm:cxn modelId="{29A39447-054A-43AE-9C50-F78F330E61C8}" type="presOf" srcId="{99D2D1F2-E2C8-473E-B628-ED84A39D5899}" destId="{F98D564E-5B33-4056-9B80-8923C1F665D1}" srcOrd="1" destOrd="0" presId="urn:microsoft.com/office/officeart/2005/8/layout/vProcess5"/>
    <dgm:cxn modelId="{0A09C760-30DA-45C1-B0AD-15DFCF6DE415}" type="presOf" srcId="{50C712AD-DBA6-47BA-B598-C07CB5D15C9D}" destId="{83021FFE-3194-4693-A93D-4978FF8E7DF0}" srcOrd="0" destOrd="0" presId="urn:microsoft.com/office/officeart/2005/8/layout/vProcess5"/>
    <dgm:cxn modelId="{49D2C348-FF71-4BF2-BDDC-605A362AF882}" type="presOf" srcId="{A50B2911-9013-432A-801C-8FCAE166D98B}" destId="{6C7AD524-5A1A-4C0D-98E9-0160CD414B02}" srcOrd="0" destOrd="0" presId="urn:microsoft.com/office/officeart/2005/8/layout/vProcess5"/>
    <dgm:cxn modelId="{D2DD7F70-786A-4C32-9F65-CDC0CAB152E9}" type="presOf" srcId="{4DE329D9-560A-46C0-AABD-E5175267C050}" destId="{55F94AFE-BD3F-41B8-A285-65B2481D042F}" srcOrd="0" destOrd="0" presId="urn:microsoft.com/office/officeart/2005/8/layout/vProcess5"/>
    <dgm:cxn modelId="{A1EF216B-FB39-4C84-A344-92F0254DE782}" type="presOf" srcId="{2EB5F780-1527-420C-9390-6942C7EF9F06}" destId="{2B5FDCA1-CB0E-4202-96E8-B316A0D34E93}" srcOrd="0" destOrd="0" presId="urn:microsoft.com/office/officeart/2005/8/layout/vProcess5"/>
    <dgm:cxn modelId="{08958C3C-2BAA-4C97-AD4C-40DCDED786E3}" type="presOf" srcId="{2EB5F780-1527-420C-9390-6942C7EF9F06}" destId="{245E9262-B92D-4665-9FE9-C892E6A331E4}" srcOrd="1" destOrd="0" presId="urn:microsoft.com/office/officeart/2005/8/layout/vProcess5"/>
    <dgm:cxn modelId="{08CCABA5-F34D-45B1-9ADA-2CF03ED62279}" srcId="{CAB856DB-5B28-4D11-8C56-325BC570F5C6}" destId="{A50B2911-9013-432A-801C-8FCAE166D98B}" srcOrd="2" destOrd="0" parTransId="{8C40E38F-B74C-455D-93D1-B9E3D698D126}" sibTransId="{0400D52E-973B-4AA3-A28F-F5EF3EB20D72}"/>
    <dgm:cxn modelId="{ACD94F26-6689-455A-89E1-3A6D7343E6C3}" type="presOf" srcId="{99D2D1F2-E2C8-473E-B628-ED84A39D5899}" destId="{403EA9E0-3639-4BE8-8EED-769B9C8A2F76}" srcOrd="0" destOrd="0" presId="urn:microsoft.com/office/officeart/2005/8/layout/vProcess5"/>
    <dgm:cxn modelId="{8DF24EF0-4609-4B2A-B579-23FA944DCACA}" type="presOf" srcId="{A50B2911-9013-432A-801C-8FCAE166D98B}" destId="{5934A156-61CE-4C35-A43D-7616A586BE28}" srcOrd="1" destOrd="0" presId="urn:microsoft.com/office/officeart/2005/8/layout/vProcess5"/>
    <dgm:cxn modelId="{ED82D6A0-7E99-4124-B336-6C71CCEF6EC6}" type="presOf" srcId="{CAB856DB-5B28-4D11-8C56-325BC570F5C6}" destId="{B83031AB-7923-4D65-9739-E735856922DD}" srcOrd="0" destOrd="0" presId="urn:microsoft.com/office/officeart/2005/8/layout/vProcess5"/>
    <dgm:cxn modelId="{C765BFFE-5B8B-49DA-A76A-1EDCF58FF2ED}" type="presParOf" srcId="{B83031AB-7923-4D65-9739-E735856922DD}" destId="{0D4AA9EF-DCEF-42A9-A1B1-C13926E755A0}" srcOrd="0" destOrd="0" presId="urn:microsoft.com/office/officeart/2005/8/layout/vProcess5"/>
    <dgm:cxn modelId="{DB3DF460-5BA5-4B8B-B45D-9711695B2A5B}" type="presParOf" srcId="{B83031AB-7923-4D65-9739-E735856922DD}" destId="{403EA9E0-3639-4BE8-8EED-769B9C8A2F76}" srcOrd="1" destOrd="0" presId="urn:microsoft.com/office/officeart/2005/8/layout/vProcess5"/>
    <dgm:cxn modelId="{9DEE1DB0-4B93-4FBE-823E-C349D8230CE5}" type="presParOf" srcId="{B83031AB-7923-4D65-9739-E735856922DD}" destId="{2B5FDCA1-CB0E-4202-96E8-B316A0D34E93}" srcOrd="2" destOrd="0" presId="urn:microsoft.com/office/officeart/2005/8/layout/vProcess5"/>
    <dgm:cxn modelId="{89407F39-9D9A-468E-B33B-5B391301B297}" type="presParOf" srcId="{B83031AB-7923-4D65-9739-E735856922DD}" destId="{6C7AD524-5A1A-4C0D-98E9-0160CD414B02}" srcOrd="3" destOrd="0" presId="urn:microsoft.com/office/officeart/2005/8/layout/vProcess5"/>
    <dgm:cxn modelId="{EB3441C5-E48C-4F34-BEF7-851B5C717913}" type="presParOf" srcId="{B83031AB-7923-4D65-9739-E735856922DD}" destId="{55F94AFE-BD3F-41B8-A285-65B2481D042F}" srcOrd="4" destOrd="0" presId="urn:microsoft.com/office/officeart/2005/8/layout/vProcess5"/>
    <dgm:cxn modelId="{A3B0B3B7-5188-4021-8C24-1E4D4D9D231F}" type="presParOf" srcId="{B83031AB-7923-4D65-9739-E735856922DD}" destId="{83021FFE-3194-4693-A93D-4978FF8E7DF0}" srcOrd="5" destOrd="0" presId="urn:microsoft.com/office/officeart/2005/8/layout/vProcess5"/>
    <dgm:cxn modelId="{E6084A4B-601A-4A9F-962B-822DC8B03453}" type="presParOf" srcId="{B83031AB-7923-4D65-9739-E735856922DD}" destId="{F98D564E-5B33-4056-9B80-8923C1F665D1}" srcOrd="6" destOrd="0" presId="urn:microsoft.com/office/officeart/2005/8/layout/vProcess5"/>
    <dgm:cxn modelId="{BEDEEA55-DEDA-4B7A-A08D-863A29FD0336}" type="presParOf" srcId="{B83031AB-7923-4D65-9739-E735856922DD}" destId="{245E9262-B92D-4665-9FE9-C892E6A331E4}" srcOrd="7" destOrd="0" presId="urn:microsoft.com/office/officeart/2005/8/layout/vProcess5"/>
    <dgm:cxn modelId="{33FAF5B8-F31E-4D88-99C9-2FFCBAEB851F}" type="presParOf" srcId="{B83031AB-7923-4D65-9739-E735856922DD}" destId="{5934A156-61CE-4C35-A43D-7616A586BE28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03EA9E0-3639-4BE8-8EED-769B9C8A2F76}">
      <dsp:nvSpPr>
        <dsp:cNvPr id="0" name=""/>
        <dsp:cNvSpPr/>
      </dsp:nvSpPr>
      <dsp:spPr>
        <a:xfrm>
          <a:off x="-265964" y="-110480"/>
          <a:ext cx="8286262" cy="16611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Осознание странами НАТО и ОВД бессмысленности дальнейшего наращивания ядерных вооружений (достигнут военно-стратегический паритет)</a:t>
          </a:r>
          <a:endParaRPr lang="ru-RU" sz="24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-265964" y="-110480"/>
        <a:ext cx="6858798" cy="1661123"/>
      </dsp:txXfrm>
    </dsp:sp>
    <dsp:sp modelId="{2B5FDCA1-CB0E-4202-96E8-B316A0D34E93}">
      <dsp:nvSpPr>
        <dsp:cNvPr id="0" name=""/>
        <dsp:cNvSpPr/>
      </dsp:nvSpPr>
      <dsp:spPr>
        <a:xfrm>
          <a:off x="968165" y="1656178"/>
          <a:ext cx="7222402" cy="12192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Стремление государств сбросить с себя тяжкое бремя военных расходов</a:t>
          </a:r>
          <a:endParaRPr lang="ru-RU" sz="24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968165" y="1656178"/>
        <a:ext cx="5792651" cy="1219200"/>
      </dsp:txXfrm>
    </dsp:sp>
    <dsp:sp modelId="{6C7AD524-5A1A-4C0D-98E9-0160CD414B02}">
      <dsp:nvSpPr>
        <dsp:cNvPr id="0" name=""/>
        <dsp:cNvSpPr/>
      </dsp:nvSpPr>
      <dsp:spPr>
        <a:xfrm>
          <a:off x="1540506" y="2955280"/>
          <a:ext cx="7222402" cy="12192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Период «разрядки» в </a:t>
          </a:r>
          <a:r>
            <a:rPr lang="ru-RU" sz="2400" b="1" kern="120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международных отношениях, </a:t>
          </a:r>
          <a:r>
            <a:rPr lang="ru-RU" sz="24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прежде всего СССР и США</a:t>
          </a:r>
          <a:endParaRPr lang="ru-RU" sz="24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1540506" y="2955280"/>
        <a:ext cx="5792651" cy="1219200"/>
      </dsp:txXfrm>
    </dsp:sp>
    <dsp:sp modelId="{55F94AFE-BD3F-41B8-A285-65B2481D042F}">
      <dsp:nvSpPr>
        <dsp:cNvPr id="0" name=""/>
        <dsp:cNvSpPr/>
      </dsp:nvSpPr>
      <dsp:spPr>
        <a:xfrm>
          <a:off x="6695887" y="1035040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695887" y="1035040"/>
        <a:ext cx="792480" cy="792480"/>
      </dsp:txXfrm>
    </dsp:sp>
    <dsp:sp modelId="{83021FFE-3194-4693-A93D-4978FF8E7DF0}">
      <dsp:nvSpPr>
        <dsp:cNvPr id="0" name=""/>
        <dsp:cNvSpPr/>
      </dsp:nvSpPr>
      <dsp:spPr>
        <a:xfrm>
          <a:off x="7333158" y="2449312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7333158" y="2449312"/>
        <a:ext cx="792480" cy="7924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74C33F-3B4C-454A-8FEE-CCC135DA8960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9A5369-F35C-4499-A20C-562C9B7BC4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6277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5369-F35C-4499-A20C-562C9B7BC4B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37937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5369-F35C-4499-A20C-562C9B7BC4B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59035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5369-F35C-4499-A20C-562C9B7BC4B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59035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5369-F35C-4499-A20C-562C9B7BC4B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59035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5369-F35C-4499-A20C-562C9B7BC4B3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59035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CB769-7605-49B2-A052-20AE2EE10D7E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C7466-87EA-45C6-B897-03AD9D287C0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CB769-7605-49B2-A052-20AE2EE10D7E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C7466-87EA-45C6-B897-03AD9D287C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CB769-7605-49B2-A052-20AE2EE10D7E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C7466-87EA-45C6-B897-03AD9D287C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CB769-7605-49B2-A052-20AE2EE10D7E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C7466-87EA-45C6-B897-03AD9D287C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CB769-7605-49B2-A052-20AE2EE10D7E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C7466-87EA-45C6-B897-03AD9D287C0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CB769-7605-49B2-A052-20AE2EE10D7E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C7466-87EA-45C6-B897-03AD9D287C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CB769-7605-49B2-A052-20AE2EE10D7E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C7466-87EA-45C6-B897-03AD9D287C0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CB769-7605-49B2-A052-20AE2EE10D7E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C7466-87EA-45C6-B897-03AD9D287C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CB769-7605-49B2-A052-20AE2EE10D7E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C7466-87EA-45C6-B897-03AD9D287C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CB769-7605-49B2-A052-20AE2EE10D7E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C7466-87EA-45C6-B897-03AD9D287C0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CB769-7605-49B2-A052-20AE2EE10D7E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C7466-87EA-45C6-B897-03AD9D287C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E8CB769-7605-49B2-A052-20AE2EE10D7E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34AC7466-87EA-45C6-B897-03AD9D287C0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over/>
  </p:transition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73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204864"/>
            <a:ext cx="7772400" cy="1584176"/>
          </a:xfrm>
          <a:solidFill>
            <a:schemeClr val="accent2">
              <a:lumMod val="20000"/>
              <a:lumOff val="80000"/>
            </a:schemeClr>
          </a:solidFill>
          <a:effectLst>
            <a:softEdge rad="127000"/>
          </a:effec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Политика разрядки: надежды  и  результаты</a:t>
            </a:r>
            <a:endParaRPr lang="ru-RU" sz="4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3939110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143999" cy="72008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1975 год – советско-американский космический полет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4779198" cy="403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5373216"/>
            <a:ext cx="53285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Экипажи - Томас Стаффорд, </a:t>
            </a:r>
            <a:r>
              <a:rPr lang="ru-RU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Вэнс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Бранд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и Дональд </a:t>
            </a:r>
            <a:r>
              <a:rPr lang="ru-RU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Слейтон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(Аполлон), </a:t>
            </a:r>
          </a:p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Алексей Леонов и Валерий </a:t>
            </a:r>
            <a:r>
              <a:rPr lang="ru-RU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Кубасов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</a:p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(Союз-19).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239" y="2204863"/>
            <a:ext cx="3371519" cy="15874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9584" y="4005064"/>
            <a:ext cx="37444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Союз-Аполлон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(художественная реконструкция)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25457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901551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1975 г. </a:t>
            </a:r>
            <a:r>
              <a:rPr lang="ru-RU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 С</a:t>
            </a:r>
            <a:r>
              <a:rPr lang="ru-RU" sz="26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овещание по безопасности </a:t>
            </a:r>
          </a:p>
          <a:p>
            <a:pPr algn="ctr"/>
            <a:r>
              <a:rPr lang="ru-RU" sz="26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и сотрудничеству в Европе</a:t>
            </a:r>
            <a:endParaRPr lang="ru-RU" sz="2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27984" y="1183978"/>
            <a:ext cx="42484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Участвовало 33 европейских государства, США и Канада. </a:t>
            </a:r>
          </a:p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Акт включал Декларацию принципов взаимоотношений между государствами: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3561330" cy="20159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18572" y="3873167"/>
            <a:ext cx="8001759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неприменение силы или угрозы силы,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территориальная целостность государств,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мирное урегулирование споров,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невмешательство во внутренние дела,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уважение прав человека,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взаимовыгодное сотрудничество.</a:t>
            </a:r>
            <a:endParaRPr lang="ru-RU" sz="2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449678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268760"/>
            <a:ext cx="9036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Гонка вооружений продолжалась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2852936"/>
            <a:ext cx="7920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1978 г.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–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план США разместить в Европе нейтронное оружие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, умерщвляющее все живое, но сохраняющее материальные ценности. </a:t>
            </a:r>
          </a:p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План отвергнут из-за массовых протестов. 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3645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620688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1983-1984 гг.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–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США разместили в Великобритании, ФРГ и Италии крылатые ракеты среднего радиуса действия («Першинг 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II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» и «Томагавк»), нацеленные на СССР и его союзников.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852936"/>
            <a:ext cx="2272727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40968"/>
            <a:ext cx="2974975" cy="2066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9592" y="5805264"/>
            <a:ext cx="17352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«Томагавк»</a:t>
            </a:r>
            <a:endParaRPr lang="ru-RU" sz="2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72200" y="5949280"/>
            <a:ext cx="204254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«Першинг </a:t>
            </a:r>
            <a:r>
              <a:rPr lang="en-US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II» </a:t>
            </a:r>
            <a:endParaRPr lang="ru-RU" sz="2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3645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1" y="476672"/>
            <a:ext cx="896448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Стратегическая оборонная инициатива (СОИ)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— объявленная президентом США  Рейганом 23 марта 1983 года долгосрочная программа научно-исследовательских и опытно-конструкторских работ. Основной целью СОИ являлось разработка широкомасштабной системы противоракетной обороны (ПРО) с элементами космического базирования. 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573016"/>
            <a:ext cx="5112570" cy="2878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0190813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700" y="548680"/>
            <a:ext cx="86764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1984 г. – </a:t>
            </a:r>
            <a:r>
              <a:rPr lang="ru-RU" sz="2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размещение СССР ракет </a:t>
            </a:r>
          </a:p>
          <a:p>
            <a:pPr algn="ctr"/>
            <a:r>
              <a:rPr lang="ru-RU" sz="2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среднего радиуса действия СС-20 в ГДР и ЧССР</a:t>
            </a:r>
            <a:endParaRPr lang="ru-RU" sz="2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602" y="1628800"/>
            <a:ext cx="6480027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5445224"/>
            <a:ext cx="8820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Ракетный комплекс средней дальности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РСД-10 «Пионер» (SS-20)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Принят на вооружение в 1976 году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94236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0" y="1052736"/>
            <a:ext cx="910952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	Международная «разрядка»  в 1970-х гг. создала условия для укрепления влияния СССР на мировой арене. </a:t>
            </a:r>
          </a:p>
          <a:p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	</a:t>
            </a:r>
            <a:endParaRPr lang="ru-RU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	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Однако новый виток гонки вооружений в конце 1970 – середине 1980-х гг. подорвал экономику страны, вызвал в ней кризисное состояние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53068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4301" y="620688"/>
            <a:ext cx="532859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Отношения с Западными  странами</a:t>
            </a:r>
            <a:endParaRPr lang="ru-RU" sz="3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1592009901"/>
              </p:ext>
            </p:extLst>
          </p:nvPr>
        </p:nvGraphicFramePr>
        <p:xfrm>
          <a:off x="395536" y="2420888"/>
          <a:ext cx="849694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04664"/>
            <a:ext cx="3161684" cy="2371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5853222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052736"/>
            <a:ext cx="78488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«Разрядка»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- политика, направленная на снижение агрессивности противостояния стран социалистического и капиталистического лагерей. 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4132" y="3356992"/>
            <a:ext cx="83529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Военно-стратегический паритет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– это равенство стран или групп стран в области вооруженных сил и вооружений.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409793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98" y="476672"/>
            <a:ext cx="882047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1966 г. – визит Президента Франции </a:t>
            </a:r>
          </a:p>
          <a:p>
            <a:pPr algn="ctr"/>
            <a:r>
              <a:rPr lang="ru-RU" sz="28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Шарля де Голля в СССР</a:t>
            </a:r>
            <a:endParaRPr lang="ru-RU" sz="28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8" y="1844824"/>
            <a:ext cx="4149268" cy="27738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2613" y="5036177"/>
            <a:ext cx="40052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dirty="0" smtClean="0">
                <a:solidFill>
                  <a:srgbClr val="002060"/>
                </a:solidFill>
                <a:latin typeface="Cambria" pitchFamily="18" charset="0"/>
              </a:rPr>
              <a:t>Встреча </a:t>
            </a:r>
            <a:r>
              <a:rPr lang="ru-RU" sz="2200" b="1" i="1" dirty="0" err="1" smtClean="0">
                <a:solidFill>
                  <a:srgbClr val="002060"/>
                </a:solidFill>
                <a:latin typeface="Cambria" pitchFamily="18" charset="0"/>
              </a:rPr>
              <a:t>Л.И.Брежнева</a:t>
            </a:r>
            <a:r>
              <a:rPr lang="ru-RU" sz="2200" b="1" i="1" dirty="0" smtClean="0">
                <a:solidFill>
                  <a:srgbClr val="002060"/>
                </a:solidFill>
                <a:latin typeface="Cambria" pitchFamily="18" charset="0"/>
              </a:rPr>
              <a:t> и </a:t>
            </a:r>
            <a:r>
              <a:rPr lang="ru-RU" sz="2200" b="1" i="1" dirty="0" err="1" smtClean="0">
                <a:solidFill>
                  <a:srgbClr val="002060"/>
                </a:solidFill>
                <a:latin typeface="Cambria" pitchFamily="18" charset="0"/>
              </a:rPr>
              <a:t>Ш.де</a:t>
            </a:r>
            <a:r>
              <a:rPr lang="ru-RU" sz="2200" b="1" i="1" dirty="0" smtClean="0">
                <a:solidFill>
                  <a:srgbClr val="002060"/>
                </a:solidFill>
                <a:latin typeface="Cambria" pitchFamily="18" charset="0"/>
              </a:rPr>
              <a:t> Голля в Москве, 1966 г.</a:t>
            </a:r>
            <a:endParaRPr lang="ru-RU" sz="2200" b="1" i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64276" y="1844824"/>
            <a:ext cx="47797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Страны заключили договор о расширении политических, экономических и культурных связей. </a:t>
            </a:r>
          </a:p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Обе стороны осудили американское вмешательство во внутренние дела Вьетнама, основали особенную политическую франко-русскую комиссию.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2446131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48680"/>
            <a:ext cx="91440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1968 г. – подписание СССР, США и Великобританией Договора о нераспространении ядерного оружия</a:t>
            </a:r>
            <a:endParaRPr lang="ru-RU" sz="28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4549676"/>
            <a:ext cx="7704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Международный акт, разработанный Комитетом по разоружению ООН с целью поставить прочную преграду на пути расширения круга стран, обладающих ядерным оружием. 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060848"/>
            <a:ext cx="2688299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81632001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986" y="404664"/>
            <a:ext cx="90730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1970 г. – </a:t>
            </a:r>
            <a:r>
              <a:rPr lang="ru-RU" sz="26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подписание Московского договора </a:t>
            </a:r>
          </a:p>
          <a:p>
            <a:pPr algn="ctr"/>
            <a:r>
              <a:rPr lang="ru-RU" sz="26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СССР и ФРГ</a:t>
            </a:r>
            <a:endParaRPr lang="ru-RU" sz="2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68580"/>
            <a:ext cx="2880321" cy="41348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347864" y="1268760"/>
            <a:ext cx="56166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	Стороны подтвердили свою приверженность мирному решению проблем и принципу территориальной целостности государств. </a:t>
            </a:r>
          </a:p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	ФРГ отказывалась от претензий на территории, утраченные в ходе Второй мировой войны, и признавала линию границы по рекам Одер и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Нейсе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. 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5365635"/>
            <a:ext cx="8964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Советский Союз подтвердил, что не будет препятствовать мирному объединению двух германских государств, если для этого сложатся соответствующие условия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. 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5904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986" y="404664"/>
            <a:ext cx="90730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1971 г. – </a:t>
            </a:r>
            <a:r>
              <a:rPr lang="ru-RU" sz="26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четырехстороннее соглашение </a:t>
            </a:r>
          </a:p>
          <a:p>
            <a:pPr algn="ctr"/>
            <a:r>
              <a:rPr lang="ru-RU" sz="26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(СССР, США, Великобритания и Франция)</a:t>
            </a:r>
            <a:endParaRPr lang="ru-RU" sz="2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8246" y="4005064"/>
            <a:ext cx="86002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	Соглашение о прекращении политической деятельности ФРГ в Западном Берлине. 	</a:t>
            </a:r>
          </a:p>
          <a:p>
            <a:pPr algn="just"/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	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Стороны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обязались способствовать устранению напряжённости и предотвращению осложнений, неприменению силы или угрозы силой в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районе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действия соглашения.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82964" y="1412776"/>
            <a:ext cx="5150929" cy="25236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571497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66335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Договоры СССР и США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4221088"/>
            <a:ext cx="7920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1972 г.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–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ОСВ -1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</a:p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(об ограничении стратегических вооружений)</a:t>
            </a:r>
          </a:p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1979 г.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–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ОСВ – 2 </a:t>
            </a:r>
          </a:p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(об ограничении всех видов ядерных вооружений)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052736"/>
            <a:ext cx="4139256" cy="2792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6793551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66335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Договоры СССР и США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124744"/>
            <a:ext cx="80648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1974 г.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– договор об ограничении подземных испытаний ядерного оружия</a:t>
            </a:r>
          </a:p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1976 г.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– договор о запрещении и предотвращении подземных ядерных взрывов в мирных целях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3212976"/>
            <a:ext cx="3471007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113584"/>
            <a:ext cx="3426545" cy="37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852386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320</TotalTime>
  <Words>507</Words>
  <Application>Microsoft Office PowerPoint</Application>
  <PresentationFormat>Экран (4:3)</PresentationFormat>
  <Paragraphs>67</Paragraphs>
  <Slides>16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Ясность</vt:lpstr>
      <vt:lpstr>Политика разрядки: надежды  и  результаты</vt:lpstr>
      <vt:lpstr>Слайд 2</vt:lpstr>
      <vt:lpstr>Слайд 3</vt:lpstr>
      <vt:lpstr>Слайд 4</vt:lpstr>
      <vt:lpstr>Слайд 5</vt:lpstr>
      <vt:lpstr>Слайд 6</vt:lpstr>
      <vt:lpstr>Слайд 7</vt:lpstr>
      <vt:lpstr>Договоры СССР и США</vt:lpstr>
      <vt:lpstr>Договоры СССР и США</vt:lpstr>
      <vt:lpstr>1975 год – советско-американский космический полет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T-1000</dc:creator>
  <cp:lastModifiedBy>Пользователь</cp:lastModifiedBy>
  <cp:revision>38</cp:revision>
  <dcterms:created xsi:type="dcterms:W3CDTF">2013-01-31T15:54:46Z</dcterms:created>
  <dcterms:modified xsi:type="dcterms:W3CDTF">2015-04-29T13:19:27Z</dcterms:modified>
</cp:coreProperties>
</file>