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3"/>
  </p:notesMasterIdLst>
  <p:sldIdLst>
    <p:sldId id="395" r:id="rId2"/>
    <p:sldId id="387" r:id="rId3"/>
    <p:sldId id="388" r:id="rId4"/>
    <p:sldId id="396" r:id="rId5"/>
    <p:sldId id="389" r:id="rId6"/>
    <p:sldId id="391" r:id="rId7"/>
    <p:sldId id="397" r:id="rId8"/>
    <p:sldId id="392" r:id="rId9"/>
    <p:sldId id="399" r:id="rId10"/>
    <p:sldId id="398" r:id="rId11"/>
    <p:sldId id="39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D7670D-7C79-4B49-9AA1-601EB3E36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435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9C979-23C9-4121-8E6F-4CA05BC795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34F8C-5FBE-4BF2-B5BF-406265E1E5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992B1-1E83-4294-843E-854B0332F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49A3C-D887-46D9-A52C-7371C64962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49CAD-7F2B-4BBF-8729-E0118DBD3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D8C3-2D5C-4D67-A3FF-C3FF9CCAE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C7A49-4D7D-4F2E-9C6B-A2BC7D4DF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62C6E-86C3-4C16-9B57-CC73C4547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E739-44BA-4C0D-91C3-556EE6538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5E96-1B63-45EA-AAE7-ECA42F7CB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D7560-8F5A-4E61-807B-5DB087807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212B32B-1BA6-4370-9CC2-514EA27A0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1" y="1124745"/>
            <a:ext cx="526827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Великая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Отечественная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ойна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1941-1945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1224806"/>
          </a:xfrm>
        </p:spPr>
        <p:txBody>
          <a:bodyPr rtlCol="0">
            <a:normAutofit fontScale="90000"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Летне-осенняя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кампания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1943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4000" b="1" dirty="0">
                <a:cs typeface="Times New Roman" pitchFamily="18" charset="0"/>
              </a:rPr>
              <a:t/>
            </a:r>
            <a:br>
              <a:rPr lang="ru-RU" sz="4000" b="1" dirty="0"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июля – 31 декабря)</a:t>
            </a:r>
            <a:b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988840"/>
            <a:ext cx="29878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Курская битва – </a:t>
            </a:r>
            <a:r>
              <a:rPr lang="ru-RU" sz="2800" b="1" dirty="0" smtClean="0">
                <a:cs typeface="Times New Roman" pitchFamily="18" charset="0"/>
              </a:rPr>
              <a:t>крах наступательной стратегии </a:t>
            </a:r>
            <a:r>
              <a:rPr lang="ru-RU" sz="2800" b="1" dirty="0" smtClean="0">
                <a:cs typeface="Times New Roman" pitchFamily="18" charset="0"/>
              </a:rPr>
              <a:t>врага</a:t>
            </a:r>
            <a:r>
              <a:rPr lang="ru-RU" sz="2800" b="1" dirty="0" smtClean="0">
                <a:cs typeface="Times New Roman" pitchFamily="18" charset="0"/>
              </a:rPr>
              <a:t>.</a:t>
            </a:r>
            <a:endParaRPr lang="ru-RU" sz="2800" b="1" dirty="0" smtClean="0"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36436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5013176"/>
            <a:ext cx="43559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Крупнейшее танковое сражение у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д. Прохоровка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247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3" y="1557338"/>
            <a:ext cx="3024957" cy="43926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Битва за Днепр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(осень 1943 г)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оборонительной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стратегии врага.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Окончательно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закреплён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коренной перелом.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5467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6633"/>
            <a:ext cx="8569325" cy="1224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Летне-осенняя кампания 1943 года</a:t>
            </a:r>
            <a:r>
              <a:rPr lang="ru-RU" sz="4000" b="1" dirty="0" smtClean="0">
                <a:cs typeface="Times New Roman" pitchFamily="18" charset="0"/>
              </a:rPr>
              <a:t/>
            </a:r>
            <a:br>
              <a:rPr lang="ru-RU" sz="4000" b="1" dirty="0" smtClean="0"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июля – 31 декабря)</a:t>
            </a:r>
            <a:b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1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600201"/>
            <a:ext cx="8352730" cy="190080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Стратегический замысел Ставки: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сочетать стратегическую оборону (центральное направление) и 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наступательные операции (в Крыму, на Харьковском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направлении, под Ленинградом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5976937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95536" y="116632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/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Летне-осенняя кампания 1942 года</a:t>
            </a:r>
            <a:endParaRPr lang="ru-RU" sz="2800" b="1" dirty="0" smtClean="0"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(1 мая — 18 ноября 1942)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1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600" y="1600200"/>
            <a:ext cx="7200800" cy="4924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оражение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Красной армии в Крыму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(захвачен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Севастополь)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азгром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Харьковом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остигнута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максимальная протяжённость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СССР потерял наиболее развитые в экономическом отношении территории, где проживало 40 %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95536" y="116632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/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Летне-осенняя кампания 1942 года</a:t>
            </a:r>
            <a:endParaRPr lang="ru-RU" sz="2800" b="1" dirty="0" smtClean="0"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(1 мая — 18 ноября 1942)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1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405965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21695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600200"/>
            <a:ext cx="3960118" cy="2620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17.07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18.11. 1942 г.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Сталинградская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оборонительная операция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(первый этап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Сталинградской битвы)</a:t>
            </a:r>
          </a:p>
          <a:p>
            <a:endParaRPr lang="ru-RU" sz="2400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3" b="7571"/>
          <a:stretch>
            <a:fillRect/>
          </a:stretch>
        </p:blipFill>
        <p:spPr bwMode="auto">
          <a:xfrm>
            <a:off x="4473700" y="1412776"/>
            <a:ext cx="43561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95536" y="116632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/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Летне-осенняя кампания 1942 года</a:t>
            </a:r>
            <a:endParaRPr lang="ru-RU" sz="2800" b="1" dirty="0" smtClean="0"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(1 мая — 18 ноября 1942)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2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196752"/>
            <a:ext cx="8640960" cy="2332931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Сталинградская наступательная операция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кодовое  название «Уран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Контрнаступление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 трех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фронтов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Юго-Западного (ген. Н. Ф. Ватутин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Сталинградского (ген. А. И. Еременко) 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Донского (ген. К. К. Рокоссовский)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58"/>
          <a:stretch>
            <a:fillRect/>
          </a:stretch>
        </p:blipFill>
        <p:spPr bwMode="auto">
          <a:xfrm>
            <a:off x="1691680" y="3429000"/>
            <a:ext cx="5040560" cy="326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395536" y="116632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/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Зимняя </a:t>
            </a: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кампания 1942 года</a:t>
            </a:r>
            <a:endParaRPr lang="ru-RU" sz="2800" b="1" dirty="0" smtClean="0"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19 ноября 1942 г. – 2 февраля 1943 г.)</a:t>
            </a:r>
            <a:endParaRPr lang="ru-RU" sz="2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7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395536" y="116632"/>
            <a:ext cx="81369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/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Зимняя кампания 1942 -1943 года</a:t>
            </a:r>
            <a:endParaRPr lang="ru-RU" sz="2800" b="1" dirty="0" smtClean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37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1224806"/>
          </a:xfrm>
        </p:spPr>
        <p:txBody>
          <a:bodyPr rtlCol="0">
            <a:normAutofit fontScale="90000"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Летне-осенняя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кампания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1943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4000" b="1" dirty="0">
                <a:cs typeface="Times New Roman" pitchFamily="18" charset="0"/>
              </a:rPr>
              <a:t/>
            </a:r>
            <a:br>
              <a:rPr lang="ru-RU" sz="4000" b="1" dirty="0"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июля – 31 декабря)</a:t>
            </a:r>
            <a:b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51920" y="1700808"/>
            <a:ext cx="4680520" cy="3816424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Наступательная операция немецкого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командования на Курской дуге –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одовое название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«Цитадель».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– окружить и разгромить Красную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Армию на Курском выступе.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5-12 июля 1943 года – оборонительный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тап сражения.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0956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247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225550"/>
          </a:xfrm>
        </p:spPr>
        <p:txBody>
          <a:bodyPr rtlCol="0">
            <a:normAutofit fontScale="90000"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Летне-осенняя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кампания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1943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4000" b="1" dirty="0">
                <a:cs typeface="Times New Roman" pitchFamily="18" charset="0"/>
              </a:rPr>
              <a:t/>
            </a:r>
            <a:br>
              <a:rPr lang="ru-RU" sz="4000" b="1" dirty="0"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июля – 31 декабря)</a:t>
            </a:r>
            <a:b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556792"/>
            <a:ext cx="367240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12 </a:t>
            </a:r>
            <a:r>
              <a:rPr lang="ru-RU" dirty="0" smtClean="0">
                <a:cs typeface="Times New Roman" pitchFamily="18" charset="0"/>
              </a:rPr>
              <a:t>июля </a:t>
            </a:r>
            <a:r>
              <a:rPr lang="ru-RU" dirty="0" smtClean="0">
                <a:cs typeface="Times New Roman" pitchFamily="18" charset="0"/>
              </a:rPr>
              <a:t>– 23 августа 1943 </a:t>
            </a:r>
            <a:r>
              <a:rPr lang="ru-RU" dirty="0" smtClean="0">
                <a:cs typeface="Times New Roman" pitchFamily="18" charset="0"/>
              </a:rPr>
              <a:t>года – </a:t>
            </a:r>
            <a:r>
              <a:rPr lang="ru-RU" dirty="0" smtClean="0">
                <a:cs typeface="Times New Roman" pitchFamily="18" charset="0"/>
              </a:rPr>
              <a:t>контрнаступление.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Наступательная операция советского командования (Западный и Брянский фронт)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на севере Курской дуги  – </a:t>
            </a:r>
            <a:endParaRPr lang="ru-RU" b="1" dirty="0" smtClean="0"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кодовое название </a:t>
            </a:r>
            <a:endParaRPr lang="ru-RU" b="1" dirty="0" smtClean="0"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утузов».</a:t>
            </a:r>
            <a:endParaRPr lang="ru-RU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Наступательная </a:t>
            </a:r>
            <a:r>
              <a:rPr lang="ru-RU" b="1" dirty="0" smtClean="0">
                <a:cs typeface="Times New Roman" pitchFamily="18" charset="0"/>
              </a:rPr>
              <a:t>операция советского </a:t>
            </a:r>
            <a:r>
              <a:rPr lang="ru-RU" b="1" dirty="0" smtClean="0">
                <a:cs typeface="Times New Roman" pitchFamily="18" charset="0"/>
              </a:rPr>
              <a:t>командования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(Воронежский и Степной фронт) </a:t>
            </a:r>
            <a:r>
              <a:rPr lang="ru-RU" b="1" dirty="0" smtClean="0">
                <a:cs typeface="Times New Roman" pitchFamily="18" charset="0"/>
              </a:rPr>
              <a:t>на </a:t>
            </a:r>
            <a:r>
              <a:rPr lang="ru-RU" b="1" dirty="0" smtClean="0">
                <a:cs typeface="Times New Roman" pitchFamily="18" charset="0"/>
              </a:rPr>
              <a:t>юге </a:t>
            </a:r>
            <a:r>
              <a:rPr lang="ru-RU" b="1" dirty="0" smtClean="0">
                <a:cs typeface="Times New Roman" pitchFamily="18" charset="0"/>
              </a:rPr>
              <a:t>Курской дуги  –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кодовое название </a:t>
            </a:r>
            <a:endParaRPr lang="ru-RU" b="1" dirty="0" smtClean="0"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«Полководец Румянцев».</a:t>
            </a: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1" r="69585" b="49760"/>
          <a:stretch>
            <a:fillRect/>
          </a:stretch>
        </p:blipFill>
        <p:spPr bwMode="auto">
          <a:xfrm>
            <a:off x="5076056" y="1484784"/>
            <a:ext cx="30963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47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760</TotalTime>
  <Words>318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Летне-осенняя кампания 1943 года (1 июля – 31 декабря) </vt:lpstr>
      <vt:lpstr>Летне-осенняя кампания 1943 года (1 июля – 31 декабря) </vt:lpstr>
      <vt:lpstr>Летне-осенняя кампания 1943 года (1 июля – 31 декабря) 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22 июня 1945 г – 9 мая 1945 г.</dc:title>
  <dc:creator>Леонид</dc:creator>
  <cp:lastModifiedBy>Пользователь</cp:lastModifiedBy>
  <cp:revision>76</cp:revision>
  <dcterms:created xsi:type="dcterms:W3CDTF">2009-02-17T10:08:54Z</dcterms:created>
  <dcterms:modified xsi:type="dcterms:W3CDTF">2014-06-10T12:18:16Z</dcterms:modified>
</cp:coreProperties>
</file>