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8"/>
  </p:notesMasterIdLst>
  <p:sldIdLst>
    <p:sldId id="256" r:id="rId2"/>
    <p:sldId id="285" r:id="rId3"/>
    <p:sldId id="257" r:id="rId4"/>
    <p:sldId id="258" r:id="rId5"/>
    <p:sldId id="259" r:id="rId6"/>
    <p:sldId id="260" r:id="rId7"/>
    <p:sldId id="286" r:id="rId8"/>
    <p:sldId id="263" r:id="rId9"/>
    <p:sldId id="288" r:id="rId10"/>
    <p:sldId id="296" r:id="rId11"/>
    <p:sldId id="295" r:id="rId12"/>
    <p:sldId id="289" r:id="rId13"/>
    <p:sldId id="292" r:id="rId14"/>
    <p:sldId id="273" r:id="rId15"/>
    <p:sldId id="272" r:id="rId16"/>
    <p:sldId id="293" r:id="rId17"/>
    <p:sldId id="275" r:id="rId18"/>
    <p:sldId id="297" r:id="rId19"/>
    <p:sldId id="298" r:id="rId20"/>
    <p:sldId id="279" r:id="rId21"/>
    <p:sldId id="299" r:id="rId22"/>
    <p:sldId id="300" r:id="rId23"/>
    <p:sldId id="301" r:id="rId24"/>
    <p:sldId id="276" r:id="rId25"/>
    <p:sldId id="302" r:id="rId26"/>
    <p:sldId id="30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CC33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2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121E6196-DD0B-46F0-833C-79AF99D6924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1753-F44F-471D-9B7E-542BF55F2E8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1753-F44F-471D-9B7E-542BF55F2E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1753-F44F-471D-9B7E-542BF55F2E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1753-F44F-471D-9B7E-542BF55F2E8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1753-F44F-471D-9B7E-542BF55F2E8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29699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sz="240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B9C52A-90E9-408A-A184-29F9DD2D67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64FB9-7510-450E-82F0-C448F45DB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E1BFD-DBAE-4904-A227-6C852D54C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CC63A0-935B-4CAF-AA34-4A3E53036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36BB3F-7E0E-431F-87D0-CA129C41D3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79C459-3103-44B6-BA9F-F6131B39B0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14F469-6983-4912-8B64-5E08AE772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8495-E80B-482B-BA3A-1EB98D5E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2BEBB-CADD-4B29-BBD9-D9CF75CAE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4F0A0-088B-4200-A35D-7F70535B6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AB36-CD29-40A5-9BF8-7DD22CF0E6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2A8F-E7D5-4F26-9522-A5D43ACB2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3B9A0-0473-4E05-9BBB-5704A539A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2AFB6-DDE6-4D05-BB1C-F94085B56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67C6-3643-4028-A1E6-2A9709CD7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382F6-D7F2-4A76-B8EA-54DA1A61E4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sz="24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90CC37E0-3B47-4FE0-838A-F0DBEF2664F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ransition>
    <p:zoom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195513" y="1916113"/>
            <a:ext cx="6048375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Внешняя политика СССР</a:t>
            </a:r>
          </a:p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1945-1953 -е годы</a:t>
            </a:r>
          </a:p>
        </p:txBody>
      </p:sp>
      <p:pic>
        <p:nvPicPr>
          <p:cNvPr id="4101" name="Рисунок 2" descr="SU-FLA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89363"/>
            <a:ext cx="21240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3" descr="g32_uss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5004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17231"/>
            <a:ext cx="8183562" cy="86409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dirty="0" smtClean="0"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Интервью И.В. Сталина</a:t>
            </a:r>
          </a:p>
        </p:txBody>
      </p:sp>
      <p:pic>
        <p:nvPicPr>
          <p:cNvPr id="16387" name="Picture 5" descr="Интервью газете Правда"/>
          <p:cNvPicPr>
            <a:picLocks noChangeAspect="1" noChangeArrowheads="1"/>
          </p:cNvPicPr>
          <p:nvPr/>
        </p:nvPicPr>
        <p:blipFill>
          <a:blip r:embed="rId2" cstate="print"/>
          <a:srcRect l="5815" t="1762" r="14224"/>
          <a:stretch>
            <a:fillRect/>
          </a:stretch>
        </p:blipFill>
        <p:spPr bwMode="auto">
          <a:xfrm>
            <a:off x="114254" y="476672"/>
            <a:ext cx="47582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76250"/>
            <a:ext cx="339566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2656"/>
            <a:ext cx="8229600" cy="79288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Доктрина Трумэна </a:t>
            </a:r>
            <a:br>
              <a:rPr lang="ru-RU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ru-RU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9832" y="1772816"/>
            <a:ext cx="5698976" cy="475252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Трумэн сформулировал задачи внешней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политики США: </a:t>
            </a:r>
            <a:r>
              <a:rPr lang="ru-RU" sz="2000" i="1" dirty="0" smtClean="0">
                <a:latin typeface="Arial" charset="0"/>
                <a:cs typeface="Arial" charset="0"/>
              </a:rPr>
              <a:t>помощь «свободным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dirty="0" smtClean="0">
                <a:latin typeface="Arial" charset="0"/>
                <a:cs typeface="Arial" charset="0"/>
              </a:rPr>
              <a:t>народам, сопротивляющимся попыткам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dirty="0" smtClean="0">
                <a:latin typeface="Arial" charset="0"/>
                <a:cs typeface="Arial" charset="0"/>
              </a:rPr>
              <a:t>закабаления со стороны вооруженного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i="1" dirty="0" smtClean="0">
                <a:latin typeface="Arial" charset="0"/>
                <a:cs typeface="Arial" charset="0"/>
              </a:rPr>
              <a:t>меньшинства и внешнего давления».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Основой доктрины являлась </a:t>
            </a: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политика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«сдерживания» в отношении СССР.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Трумэн определил соперничество между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США и СССР как конфликт между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«демократией» и «тоталитаризмом».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Выделение в 1947/1948 году 400 млн. долларов для оказания помощи Греции и Турции для борьбы с коммунистической угрозой.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203848" y="908720"/>
            <a:ext cx="30502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12 марта 1947 г. </a:t>
            </a:r>
          </a:p>
        </p:txBody>
      </p:sp>
      <p:pic>
        <p:nvPicPr>
          <p:cNvPr id="7" name="Picture 7" descr="Harry-tru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24744"/>
            <a:ext cx="2439987" cy="305435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28596" y="2143116"/>
            <a:ext cx="2143140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1981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2928934"/>
            <a:ext cx="2143140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ФРГ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1955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3714752"/>
            <a:ext cx="2143140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ТУРЦИЯ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1952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500570"/>
            <a:ext cx="2143140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ГРЕЦИЯ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1952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4500570"/>
            <a:ext cx="2143140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ЛЮКСЕМБУРГ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3714752"/>
            <a:ext cx="2143140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НИДЕРЛАНДЫ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2928934"/>
            <a:ext cx="2143140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БЕЛЬГИЯ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29388" y="2143116"/>
            <a:ext cx="2143140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КАНАДА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3000372"/>
            <a:ext cx="2143140" cy="1285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Франция и Испания участия в военной организации не принимают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5643578"/>
            <a:ext cx="1890448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ИСЛАНДИЯ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5643578"/>
            <a:ext cx="2143140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ДАНИЯ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1949 г.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5643578"/>
            <a:ext cx="2143140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НОРВЕГИЯ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1949 г.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86578" y="5643578"/>
            <a:ext cx="2033894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ПОРТУГАЛИЯ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1949 г.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9552" y="620688"/>
            <a:ext cx="1368152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США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979712" y="620688"/>
            <a:ext cx="2448842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ВЕЛИКОБРИТАНИЯ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499992" y="620688"/>
            <a:ext cx="2143140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ФРАНЦИЯ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32240" y="620688"/>
            <a:ext cx="1889878" cy="642942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ИТАЛИЯ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071678"/>
            <a:ext cx="2143140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НАТО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(1949 г.)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8992" y="4286256"/>
            <a:ext cx="2143140" cy="92869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ШТАБ-КВАРТИРА г. БРЮССЕЛЬ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 стрелкой 57"/>
          <p:cNvCxnSpPr>
            <a:stCxn id="32" idx="1"/>
            <a:endCxn id="18" idx="3"/>
          </p:cNvCxnSpPr>
          <p:nvPr/>
        </p:nvCxnSpPr>
        <p:spPr>
          <a:xfrm rot="10800000">
            <a:off x="2571736" y="2464588"/>
            <a:ext cx="857256" cy="1178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2" idx="1"/>
            <a:endCxn id="24" idx="3"/>
          </p:cNvCxnSpPr>
          <p:nvPr/>
        </p:nvCxnSpPr>
        <p:spPr>
          <a:xfrm rot="10800000">
            <a:off x="2571736" y="3250406"/>
            <a:ext cx="857256" cy="39290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2" idx="1"/>
            <a:endCxn id="25" idx="3"/>
          </p:cNvCxnSpPr>
          <p:nvPr/>
        </p:nvCxnSpPr>
        <p:spPr>
          <a:xfrm rot="10800000" flipV="1">
            <a:off x="2571736" y="3643313"/>
            <a:ext cx="857256" cy="39290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 flipV="1">
            <a:off x="2555776" y="3717032"/>
            <a:ext cx="857256" cy="1178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2" idx="3"/>
            <a:endCxn id="30" idx="1"/>
          </p:cNvCxnSpPr>
          <p:nvPr/>
        </p:nvCxnSpPr>
        <p:spPr>
          <a:xfrm flipV="1">
            <a:off x="5572132" y="2464587"/>
            <a:ext cx="857256" cy="1178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32" idx="3"/>
            <a:endCxn id="29" idx="1"/>
          </p:cNvCxnSpPr>
          <p:nvPr/>
        </p:nvCxnSpPr>
        <p:spPr>
          <a:xfrm flipV="1">
            <a:off x="5572132" y="3250405"/>
            <a:ext cx="857256" cy="39290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32" idx="3"/>
            <a:endCxn id="28" idx="1"/>
          </p:cNvCxnSpPr>
          <p:nvPr/>
        </p:nvCxnSpPr>
        <p:spPr>
          <a:xfrm>
            <a:off x="5572132" y="3643314"/>
            <a:ext cx="857256" cy="39290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32" idx="3"/>
            <a:endCxn id="27" idx="1"/>
          </p:cNvCxnSpPr>
          <p:nvPr/>
        </p:nvCxnSpPr>
        <p:spPr>
          <a:xfrm>
            <a:off x="5572132" y="3643314"/>
            <a:ext cx="857256" cy="117872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" idx="0"/>
            <a:endCxn id="49" idx="2"/>
          </p:cNvCxnSpPr>
          <p:nvPr/>
        </p:nvCxnSpPr>
        <p:spPr>
          <a:xfrm flipH="1" flipV="1">
            <a:off x="1223628" y="1263630"/>
            <a:ext cx="3276934" cy="80804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3275857" y="1268760"/>
            <a:ext cx="1224135" cy="7920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5" idx="0"/>
            <a:endCxn id="51" idx="2"/>
          </p:cNvCxnSpPr>
          <p:nvPr/>
        </p:nvCxnSpPr>
        <p:spPr>
          <a:xfrm flipV="1">
            <a:off x="4500562" y="1263630"/>
            <a:ext cx="1071000" cy="80804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4572000" y="1268760"/>
            <a:ext cx="3086939" cy="7920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33" idx="0"/>
          </p:cNvCxnSpPr>
          <p:nvPr/>
        </p:nvCxnSpPr>
        <p:spPr>
          <a:xfrm flipH="1">
            <a:off x="1340760" y="5214950"/>
            <a:ext cx="3159802" cy="4286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34" idx="0"/>
          </p:cNvCxnSpPr>
          <p:nvPr/>
        </p:nvCxnSpPr>
        <p:spPr>
          <a:xfrm rot="10800000" flipV="1">
            <a:off x="3428992" y="5214950"/>
            <a:ext cx="1071570" cy="4286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35" idx="0"/>
          </p:cNvCxnSpPr>
          <p:nvPr/>
        </p:nvCxnSpPr>
        <p:spPr>
          <a:xfrm>
            <a:off x="4500562" y="5214950"/>
            <a:ext cx="1143008" cy="4286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31" idx="2"/>
            <a:endCxn id="36" idx="0"/>
          </p:cNvCxnSpPr>
          <p:nvPr/>
        </p:nvCxnSpPr>
        <p:spPr>
          <a:xfrm>
            <a:off x="4500562" y="5214950"/>
            <a:ext cx="3302963" cy="4286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2060848"/>
            <a:ext cx="2857500" cy="2143125"/>
          </a:xfrm>
          <a:prstGeom prst="rect">
            <a:avLst/>
          </a:prstGeom>
          <a:noFill/>
        </p:spPr>
      </p:pic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229600" cy="69269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НАТО</a:t>
            </a:r>
            <a:endParaRPr lang="ru-RU" sz="4000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81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Организация Варшавского договора</a:t>
            </a:r>
            <a:endParaRPr lang="ru-RU" sz="4000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51275" y="1989138"/>
            <a:ext cx="4752975" cy="4137025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Comic Sans MS" pitchFamily="66" charset="0"/>
                <a:cs typeface="Arial" pitchFamily="34" charset="0"/>
              </a:rPr>
              <a:t>Организация Варшавского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Comic Sans MS" pitchFamily="66" charset="0"/>
                <a:cs typeface="Arial" pitchFamily="34" charset="0"/>
              </a:rPr>
              <a:t>договора (ОВД)—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военно-политический союз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европейских социалистических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государств.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Заключение договора явилось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ответной мерой на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присоединение ФРГ к НАТО.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Договор подписали Албания,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Болгария, Венгрия, ГДР,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Польша, Румыния, СССР и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omic Sans MS" pitchFamily="66" charset="0"/>
                <a:cs typeface="Arial" pitchFamily="34" charset="0"/>
              </a:rPr>
              <a:t>Чехословакия.</a:t>
            </a:r>
            <a:endParaRPr lang="ru-RU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900113" y="1557338"/>
            <a:ext cx="3076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Comic Sans MS" pitchFamily="66" charset="0"/>
              </a:rPr>
              <a:t>14 мая 1955 года 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2880320" cy="44163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8375848" cy="1275928"/>
          </a:xfrm>
        </p:spPr>
        <p:txBody>
          <a:bodyPr lIns="91440" tIns="45720" rIns="91440" bIns="45720" anchor="b"/>
          <a:lstStyle/>
          <a:p>
            <a:r>
              <a:rPr lang="ru-RU" sz="3200" dirty="0">
                <a:solidFill>
                  <a:srgbClr val="FFFF00"/>
                </a:solidFill>
                <a:latin typeface="Comic Sans MS" pitchFamily="66" charset="0"/>
              </a:rPr>
              <a:t>Строительство военных </a:t>
            </a: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баз вблизи </a:t>
            </a:r>
            <a:r>
              <a:rPr lang="ru-RU" sz="3200" dirty="0">
                <a:solidFill>
                  <a:srgbClr val="FFFF00"/>
                </a:solidFill>
                <a:latin typeface="Comic Sans MS" pitchFamily="66" charset="0"/>
              </a:rPr>
              <a:t>границ потенциальных противников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560" y="1989138"/>
            <a:ext cx="4430340" cy="4114800"/>
          </a:xfrm>
        </p:spPr>
        <p:txBody>
          <a:bodyPr lIns="91440" tIns="45720" rIns="91440" bIns="45720"/>
          <a:lstStyle/>
          <a:p>
            <a:r>
              <a:rPr lang="ru-RU" sz="2400" dirty="0">
                <a:latin typeface="Comic Sans MS" pitchFamily="66" charset="0"/>
              </a:rPr>
              <a:t>США </a:t>
            </a:r>
            <a:r>
              <a:rPr lang="ru-RU" sz="2400" dirty="0" smtClean="0">
                <a:latin typeface="Comic Sans MS" pitchFamily="66" charset="0"/>
              </a:rPr>
              <a:t>имели </a:t>
            </a:r>
            <a:r>
              <a:rPr lang="ru-RU" sz="2400" dirty="0">
                <a:latin typeface="Comic Sans MS" pitchFamily="66" charset="0"/>
              </a:rPr>
              <a:t>базы в:</a:t>
            </a:r>
          </a:p>
          <a:p>
            <a:pPr lvl="1"/>
            <a:r>
              <a:rPr lang="ru-RU" sz="2400" dirty="0">
                <a:latin typeface="Comic Sans MS" pitchFamily="66" charset="0"/>
              </a:rPr>
              <a:t>Греции</a:t>
            </a:r>
          </a:p>
          <a:p>
            <a:pPr lvl="1"/>
            <a:r>
              <a:rPr lang="ru-RU" sz="2400" dirty="0">
                <a:latin typeface="Comic Sans MS" pitchFamily="66" charset="0"/>
              </a:rPr>
              <a:t>Турции</a:t>
            </a:r>
          </a:p>
          <a:p>
            <a:pPr lvl="1"/>
            <a:r>
              <a:rPr lang="ru-RU" sz="2400" dirty="0">
                <a:latin typeface="Comic Sans MS" pitchFamily="66" charset="0"/>
              </a:rPr>
              <a:t>Южной Корее</a:t>
            </a:r>
          </a:p>
          <a:p>
            <a:pPr lvl="1"/>
            <a:r>
              <a:rPr lang="ru-RU" sz="2400" dirty="0">
                <a:latin typeface="Comic Sans MS" pitchFamily="66" charset="0"/>
              </a:rPr>
              <a:t>Японии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056" y="1981200"/>
            <a:ext cx="3839344" cy="4114800"/>
          </a:xfrm>
        </p:spPr>
        <p:txBody>
          <a:bodyPr lIns="91440" tIns="45720" rIns="91440" bIns="45720"/>
          <a:lstStyle/>
          <a:p>
            <a:r>
              <a:rPr lang="ru-RU" sz="2400" dirty="0">
                <a:latin typeface="Comic Sans MS" pitchFamily="66" charset="0"/>
              </a:rPr>
              <a:t>СССР </a:t>
            </a:r>
            <a:r>
              <a:rPr lang="ru-RU" sz="2400" dirty="0" smtClean="0">
                <a:latin typeface="Comic Sans MS" pitchFamily="66" charset="0"/>
              </a:rPr>
              <a:t>имели </a:t>
            </a:r>
            <a:r>
              <a:rPr lang="ru-RU" sz="2400" dirty="0">
                <a:latin typeface="Comic Sans MS" pitchFamily="66" charset="0"/>
              </a:rPr>
              <a:t>базы в:</a:t>
            </a:r>
          </a:p>
          <a:p>
            <a:pPr lvl="1"/>
            <a:r>
              <a:rPr lang="ru-RU" sz="2400" b="1" dirty="0">
                <a:latin typeface="Comic Sans MS" pitchFamily="66" charset="0"/>
              </a:rPr>
              <a:t>ГДР</a:t>
            </a:r>
          </a:p>
          <a:p>
            <a:pPr lvl="1"/>
            <a:r>
              <a:rPr lang="ru-RU" sz="2400" b="1" dirty="0">
                <a:latin typeface="Comic Sans MS" pitchFamily="66" charset="0"/>
              </a:rPr>
              <a:t>Польше</a:t>
            </a:r>
          </a:p>
          <a:p>
            <a:pPr lvl="1"/>
            <a:r>
              <a:rPr lang="ru-RU" sz="2400" b="1" dirty="0">
                <a:latin typeface="Comic Sans MS" pitchFamily="66" charset="0"/>
              </a:rPr>
              <a:t>Венгрии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581525"/>
            <a:ext cx="3028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4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15685" cy="1143000"/>
          </a:xfrm>
        </p:spPr>
        <p:txBody>
          <a:bodyPr/>
          <a:lstStyle/>
          <a:p>
            <a:r>
              <a:rPr lang="ru-RU" sz="3600" b="0" dirty="0">
                <a:solidFill>
                  <a:srgbClr val="FFC000"/>
                </a:solidFill>
                <a:latin typeface="Comic Sans MS" pitchFamily="66" charset="0"/>
              </a:rPr>
              <a:t>Экономическое соперничество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75856" y="1340768"/>
            <a:ext cx="5280769" cy="4907632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июнь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1947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г.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государственный секретарь США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Джордж </a:t>
            </a:r>
            <a:r>
              <a:rPr lang="ru-RU" sz="2400" dirty="0" err="1" smtClean="0">
                <a:solidFill>
                  <a:schemeClr val="tx2"/>
                </a:solidFill>
                <a:latin typeface="Comic Sans MS" pitchFamily="66" charset="0"/>
              </a:rPr>
              <a:t>Кэтлетт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 Маршалл  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- финансовая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и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экономическая помощь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странам </a:t>
            </a: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Европы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Clr>
                <a:srgbClr val="3399FF"/>
              </a:buClr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17 млрд. $ в течении 4-х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лет</a:t>
            </a:r>
          </a:p>
          <a:p>
            <a:pPr marL="0" indent="0">
              <a:lnSpc>
                <a:spcPct val="90000"/>
              </a:lnSpc>
              <a:buClr>
                <a:srgbClr val="3399FF"/>
              </a:buClr>
              <a:buNone/>
            </a:pP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Условия: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Clr>
                <a:srgbClr val="3399FF"/>
              </a:buClr>
              <a:buFont typeface="Wingdings" pitchFamily="2" charset="2"/>
              <a:buChar char="q"/>
            </a:pPr>
            <a:r>
              <a:rPr lang="ru-RU" sz="2400" dirty="0">
                <a:solidFill>
                  <a:srgbClr val="FFC000"/>
                </a:solidFill>
                <a:latin typeface="Comic Sans MS" pitchFamily="66" charset="0"/>
              </a:rPr>
              <a:t>вывод компартий из правительств;</a:t>
            </a:r>
          </a:p>
          <a:p>
            <a:pPr marL="0" indent="0">
              <a:lnSpc>
                <a:spcPct val="90000"/>
              </a:lnSpc>
              <a:buClr>
                <a:srgbClr val="3399FF"/>
              </a:buClr>
              <a:buFont typeface="Wingdings" pitchFamily="2" charset="2"/>
              <a:buChar char="q"/>
            </a:pPr>
            <a:r>
              <a:rPr lang="ru-RU" sz="2400" dirty="0">
                <a:solidFill>
                  <a:srgbClr val="FFC000"/>
                </a:solidFill>
                <a:latin typeface="Comic Sans MS" pitchFamily="66" charset="0"/>
              </a:rPr>
              <a:t>согласование с США экономической 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политики</a:t>
            </a:r>
          </a:p>
          <a:p>
            <a:pPr marL="0" indent="0">
              <a:lnSpc>
                <a:spcPct val="90000"/>
              </a:lnSpc>
              <a:buClr>
                <a:srgbClr val="3399FF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 предоставление территорий для военных баз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460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2716212" cy="41148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00430" y="2714620"/>
            <a:ext cx="2071702" cy="17859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СЭВ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548680"/>
            <a:ext cx="2428892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ЧЕХОСЛОВАКИЯ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января 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556792"/>
            <a:ext cx="2428892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АЛБАНИЯ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января 1949 г. до 1961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212976"/>
            <a:ext cx="2428892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БОЛГАРИЯ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января 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4509120"/>
            <a:ext cx="2428892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РУМЫНИЯ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января 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437112"/>
            <a:ext cx="2428892" cy="9292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октября 1949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140968"/>
            <a:ext cx="2428892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ПОЛЬША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января 1949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772816"/>
            <a:ext cx="2428892" cy="857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ВЕНГРИЯ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января 1949 г.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5" idx="0"/>
            <a:endCxn id="6" idx="2"/>
          </p:cNvCxnSpPr>
          <p:nvPr/>
        </p:nvCxnSpPr>
        <p:spPr>
          <a:xfrm flipV="1">
            <a:off x="4536281" y="1405936"/>
            <a:ext cx="170045" cy="13086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1"/>
            <a:endCxn id="14" idx="3"/>
          </p:cNvCxnSpPr>
          <p:nvPr/>
        </p:nvCxnSpPr>
        <p:spPr>
          <a:xfrm flipH="1" flipV="1">
            <a:off x="2896436" y="2201444"/>
            <a:ext cx="907388" cy="77472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  <a:endCxn id="13" idx="3"/>
          </p:cNvCxnSpPr>
          <p:nvPr/>
        </p:nvCxnSpPr>
        <p:spPr>
          <a:xfrm flipH="1" flipV="1">
            <a:off x="2896436" y="3569596"/>
            <a:ext cx="603994" cy="379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3"/>
            <a:endCxn id="12" idx="3"/>
          </p:cNvCxnSpPr>
          <p:nvPr/>
        </p:nvCxnSpPr>
        <p:spPr>
          <a:xfrm flipH="1">
            <a:off x="2896436" y="4239024"/>
            <a:ext cx="907388" cy="66272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7"/>
            <a:endCxn id="9" idx="1"/>
          </p:cNvCxnSpPr>
          <p:nvPr/>
        </p:nvCxnSpPr>
        <p:spPr>
          <a:xfrm flipV="1">
            <a:off x="5268738" y="1985420"/>
            <a:ext cx="743422" cy="9907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6"/>
            <a:endCxn id="10" idx="1"/>
          </p:cNvCxnSpPr>
          <p:nvPr/>
        </p:nvCxnSpPr>
        <p:spPr>
          <a:xfrm>
            <a:off x="5572132" y="3607595"/>
            <a:ext cx="440028" cy="3400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292080" y="4221088"/>
            <a:ext cx="720080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5144"/>
            <a:ext cx="2460279" cy="18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2686050" cy="3392487"/>
          </a:xfrm>
          <a:noFill/>
          <a:ln/>
        </p:spPr>
      </p:pic>
      <p:pic>
        <p:nvPicPr>
          <p:cNvPr id="50186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2276872"/>
            <a:ext cx="2397125" cy="1909762"/>
          </a:xfrm>
          <a:noFill/>
          <a:ln/>
        </p:spPr>
      </p:pic>
      <p:pic>
        <p:nvPicPr>
          <p:cNvPr id="50179" name="Picture 3" descr="5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2705630" cy="3240360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85800" y="5181600"/>
            <a:ext cx="2343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ru-RU" sz="16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64163" y="5013325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b="1" i="1"/>
              <a:t>  </a:t>
            </a:r>
            <a:r>
              <a:rPr kumimoji="0" lang="ru-RU" b="1" i="1">
                <a:solidFill>
                  <a:schemeClr val="tx2"/>
                </a:solidFill>
              </a:rPr>
              <a:t>Игорь Васильевич Курчатов-</a:t>
            </a:r>
          </a:p>
          <a:p>
            <a:pPr algn="ctr"/>
            <a:r>
              <a:rPr kumimoji="0" lang="ru-RU" b="1" i="1">
                <a:solidFill>
                  <a:schemeClr val="tx2"/>
                </a:solidFill>
              </a:rPr>
              <a:t>организатор работ по созданию</a:t>
            </a:r>
          </a:p>
          <a:p>
            <a:pPr algn="ctr"/>
            <a:r>
              <a:rPr kumimoji="0" lang="ru-RU" b="1" i="1">
                <a:solidFill>
                  <a:schemeClr val="tx2"/>
                </a:solidFill>
              </a:rPr>
              <a:t>советской ядерной бомбы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68313" y="4941888"/>
            <a:ext cx="327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b="1" i="1">
                <a:solidFill>
                  <a:schemeClr val="tx2"/>
                </a:solidFill>
              </a:rPr>
              <a:t>Роберт Оппенгеймер-</a:t>
            </a:r>
          </a:p>
          <a:p>
            <a:pPr algn="ctr"/>
            <a:r>
              <a:rPr kumimoji="0" lang="ru-RU" b="1" i="1">
                <a:solidFill>
                  <a:schemeClr val="tx2"/>
                </a:solidFill>
              </a:rPr>
              <a:t>руководитель работ по созданию</a:t>
            </a:r>
          </a:p>
          <a:p>
            <a:pPr algn="ctr"/>
            <a:r>
              <a:rPr kumimoji="0" lang="ru-RU" b="1" i="1">
                <a:solidFill>
                  <a:schemeClr val="tx2"/>
                </a:solidFill>
              </a:rPr>
              <a:t>американской атомной бомбы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-243408"/>
            <a:ext cx="8735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Гонка вооружений - 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постоянное наращивание военной мощи, создание принципиально новых видов оружия.</a:t>
            </a:r>
            <a:endParaRPr kumimoji="0" lang="ru-RU" sz="23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096000" cy="1143000"/>
          </a:xfrm>
        </p:spPr>
        <p:txBody>
          <a:bodyPr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Гонка вооружений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63" t="8472" r="169" b="28596"/>
          <a:stretch>
            <a:fillRect/>
          </a:stretch>
        </p:blipFill>
        <p:spPr bwMode="auto">
          <a:xfrm>
            <a:off x="251520" y="1203143"/>
            <a:ext cx="8497193" cy="53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404813"/>
            <a:ext cx="8496300" cy="863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Плакаты США</a:t>
            </a:r>
          </a:p>
        </p:txBody>
      </p:sp>
      <p:pic>
        <p:nvPicPr>
          <p:cNvPr id="829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071" r="17219" b="-209"/>
          <a:stretch>
            <a:fillRect/>
          </a:stretch>
        </p:blipFill>
        <p:spPr>
          <a:xfrm>
            <a:off x="251520" y="1556792"/>
            <a:ext cx="2305050" cy="3311525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29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008" r="15950"/>
          <a:stretch>
            <a:fillRect/>
          </a:stretch>
        </p:blipFill>
        <p:spPr>
          <a:xfrm>
            <a:off x="6228184" y="1628800"/>
            <a:ext cx="2305050" cy="3686175"/>
          </a:xfr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28" r="16457"/>
          <a:stretch>
            <a:fillRect/>
          </a:stretch>
        </p:blipFill>
        <p:spPr bwMode="auto">
          <a:xfrm>
            <a:off x="3275856" y="1916832"/>
            <a:ext cx="2232025" cy="347186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Нюрнбе́ргский</a:t>
            </a:r>
            <a:r>
              <a:rPr lang="ru-RU" dirty="0" smtClean="0"/>
              <a:t> </a:t>
            </a:r>
            <a:r>
              <a:rPr lang="ru-RU" dirty="0" err="1" smtClean="0"/>
              <a:t>проце́сс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981200"/>
            <a:ext cx="5351512" cy="4616152"/>
          </a:xfrm>
        </p:spPr>
        <p:txBody>
          <a:bodyPr/>
          <a:lstStyle/>
          <a:p>
            <a:r>
              <a:rPr lang="ru-RU" dirty="0" smtClean="0"/>
              <a:t>Международный судебный процесс над бывшими руководителями гитлеровской Германии. </a:t>
            </a:r>
          </a:p>
          <a:p>
            <a:r>
              <a:rPr lang="ru-RU" dirty="0" smtClean="0"/>
              <a:t>20 ноября 1945 по 1 октября 1946 года.</a:t>
            </a:r>
          </a:p>
          <a:p>
            <a:r>
              <a:rPr lang="ru-RU" dirty="0" smtClean="0"/>
              <a:t>В здании суда присяжных в Нюрнберге.</a:t>
            </a: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11145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2"/>
            <a:ext cx="7775575" cy="1367879"/>
          </a:xfrm>
        </p:spPr>
        <p:txBody>
          <a:bodyPr lIns="91440" tIns="45720" rIns="91440" bIns="45720"/>
          <a:lstStyle/>
          <a:p>
            <a:pPr algn="ctr">
              <a:lnSpc>
                <a:spcPct val="100000"/>
              </a:lnSpc>
            </a:pPr>
            <a:r>
              <a:rPr lang="ru-RU" sz="3000" dirty="0">
                <a:solidFill>
                  <a:srgbClr val="FFC000"/>
                </a:solidFill>
                <a:latin typeface="Comic Sans MS" pitchFamily="66" charset="0"/>
              </a:rPr>
              <a:t>Холодная война могла привести к войне горячей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 cstate="print"/>
          <a:srcRect l="9464" r="7071"/>
          <a:stretch>
            <a:fillRect/>
          </a:stretch>
        </p:blipFill>
        <p:spPr bwMode="auto">
          <a:xfrm>
            <a:off x="251520" y="1700808"/>
            <a:ext cx="3855667" cy="15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47664" y="3573016"/>
            <a:ext cx="687625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Противостояние военных блоков сопровождалось борьбой разведывательных служб, взаимными провокациями.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«Капиталистический мир» и «социалистический лагерь» активно боролись за влияние на страны «третьего мира», участвовали в региональных конфликтах.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 l="840" t="1785" r="2525" b="3605"/>
          <a:stretch>
            <a:fillRect/>
          </a:stretch>
        </p:blipFill>
        <p:spPr bwMode="auto">
          <a:xfrm>
            <a:off x="155056" y="1412776"/>
            <a:ext cx="8593408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274638"/>
            <a:ext cx="8435975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latin typeface="Arial" pitchFamily="34" charset="0"/>
                <a:ea typeface="+mj-ea"/>
                <a:cs typeface="Arial" pitchFamily="34" charset="0"/>
              </a:rPr>
              <a:t>Зигзаги холодной войны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КВ  к ВС 8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743845" cy="52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476250"/>
            <a:ext cx="3743325" cy="523220"/>
          </a:xfrm>
          <a:prstGeom prst="rect">
            <a:avLst/>
          </a:prstGeo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1950 – 1953 гг.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95288" y="1557338"/>
            <a:ext cx="360045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C000"/>
                </a:solidFill>
                <a:latin typeface="Comic Sans MS" pitchFamily="66" charset="0"/>
              </a:rPr>
              <a:t>Корейская  война</a:t>
            </a:r>
            <a:endParaRPr lang="ru-RU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6" name="Picture 6" descr="58 пар ВС 8 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140968"/>
            <a:ext cx="4032448" cy="302433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79388" y="188913"/>
            <a:ext cx="367188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0" lang="ru-RU" sz="2000" b="1" dirty="0">
              <a:effectLst>
                <a:outerShdw blurRad="38100" dist="38100" dir="2700000" algn="tl">
                  <a:srgbClr val="800000"/>
                </a:outerShdw>
              </a:effectLst>
              <a:latin typeface="Tahoma" pitchFamily="34" charset="0"/>
            </a:endParaRPr>
          </a:p>
          <a:p>
            <a:r>
              <a:rPr kumimoji="0" lang="ru-RU" sz="2000" b="1" dirty="0" smtClean="0">
                <a:latin typeface="Comic Sans MS" pitchFamily="66" charset="0"/>
              </a:rPr>
              <a:t>США воспользовались</a:t>
            </a:r>
            <a:endParaRPr kumimoji="0" lang="ru-RU" sz="2000" b="1" dirty="0">
              <a:latin typeface="Comic Sans MS" pitchFamily="66" charset="0"/>
            </a:endParaRPr>
          </a:p>
          <a:p>
            <a:r>
              <a:rPr kumimoji="0" lang="ru-RU" sz="2000" b="1" dirty="0">
                <a:latin typeface="Comic Sans MS" pitchFamily="66" charset="0"/>
              </a:rPr>
              <a:t>тем, что СССР бойкотировал </a:t>
            </a:r>
            <a:r>
              <a:rPr kumimoji="0" lang="ru-RU" sz="2000" b="1" dirty="0" smtClean="0">
                <a:latin typeface="Comic Sans MS" pitchFamily="66" charset="0"/>
              </a:rPr>
              <a:t>работу ООН</a:t>
            </a:r>
            <a:r>
              <a:rPr kumimoji="0" lang="ru-RU" sz="2000" b="1" dirty="0">
                <a:latin typeface="Comic Sans MS" pitchFamily="66" charset="0"/>
              </a:rPr>
              <a:t>, протестуя против непризнания</a:t>
            </a:r>
          </a:p>
          <a:p>
            <a:r>
              <a:rPr kumimoji="0" lang="ru-RU" sz="2000" b="1" dirty="0">
                <a:latin typeface="Comic Sans MS" pitchFamily="66" charset="0"/>
              </a:rPr>
              <a:t>Западом законности правительства</a:t>
            </a:r>
          </a:p>
          <a:p>
            <a:r>
              <a:rPr kumimoji="0" lang="ru-RU" sz="2000" b="1" dirty="0">
                <a:latin typeface="Comic Sans MS" pitchFamily="66" charset="0"/>
              </a:rPr>
              <a:t>коммунистов в Китае. </a:t>
            </a:r>
          </a:p>
          <a:p>
            <a:r>
              <a:rPr kumimoji="0" lang="ru-RU" sz="2000" b="1" dirty="0">
                <a:latin typeface="Comic Sans MS" pitchFamily="66" charset="0"/>
              </a:rPr>
              <a:t> В отсутствие</a:t>
            </a:r>
          </a:p>
          <a:p>
            <a:r>
              <a:rPr kumimoji="0" lang="ru-RU" sz="2000" b="1" dirty="0">
                <a:latin typeface="Comic Sans MS" pitchFamily="66" charset="0"/>
              </a:rPr>
              <a:t>представителя СССР в </a:t>
            </a:r>
            <a:r>
              <a:rPr kumimoji="0" lang="ru-RU" sz="2000" b="1" dirty="0" smtClean="0">
                <a:latin typeface="Comic Sans MS" pitchFamily="66" charset="0"/>
              </a:rPr>
              <a:t>Совете Безопасности </a:t>
            </a:r>
          </a:p>
          <a:p>
            <a:r>
              <a:rPr kumimoji="0" lang="ru-RU" sz="2000" b="1" dirty="0" smtClean="0">
                <a:latin typeface="Comic Sans MS" pitchFamily="66" charset="0"/>
              </a:rPr>
              <a:t>ООН </a:t>
            </a:r>
            <a:r>
              <a:rPr kumimoji="0" lang="ru-RU" sz="2000" b="1" dirty="0">
                <a:latin typeface="Comic Sans MS" pitchFamily="66" charset="0"/>
              </a:rPr>
              <a:t>признали Северную</a:t>
            </a:r>
          </a:p>
          <a:p>
            <a:r>
              <a:rPr kumimoji="0" lang="ru-RU" sz="2000" b="1" dirty="0">
                <a:latin typeface="Comic Sans MS" pitchFamily="66" charset="0"/>
              </a:rPr>
              <a:t>Корею агрессором. </a:t>
            </a:r>
          </a:p>
          <a:p>
            <a:r>
              <a:rPr kumimoji="0" lang="ru-RU" sz="2000" b="1" dirty="0">
                <a:latin typeface="Comic Sans MS" pitchFamily="66" charset="0"/>
              </a:rPr>
              <a:t>Это дало США и</a:t>
            </a:r>
          </a:p>
          <a:p>
            <a:r>
              <a:rPr kumimoji="0" lang="ru-RU" sz="2000" b="1" dirty="0">
                <a:latin typeface="Comic Sans MS" pitchFamily="66" charset="0"/>
              </a:rPr>
              <a:t>их союзникам возможность для посылки войск в</a:t>
            </a:r>
          </a:p>
          <a:p>
            <a:r>
              <a:rPr kumimoji="0" lang="ru-RU" sz="2000" b="1" dirty="0">
                <a:latin typeface="Comic Sans MS" pitchFamily="66" charset="0"/>
              </a:rPr>
              <a:t>Корею. </a:t>
            </a:r>
          </a:p>
          <a:p>
            <a:endParaRPr kumimoji="0" lang="ru-RU" sz="2000" b="1" dirty="0">
              <a:latin typeface="Comic Sans MS" pitchFamily="66" charset="0"/>
            </a:endParaRPr>
          </a:p>
        </p:txBody>
      </p:sp>
      <p:pic>
        <p:nvPicPr>
          <p:cNvPr id="67592" name="Picture 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549275"/>
            <a:ext cx="4222750" cy="54864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39"/>
            <a:ext cx="3528392" cy="233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3968" y="28529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400" dirty="0" smtClean="0">
                <a:solidFill>
                  <a:srgbClr val="FFC000"/>
                </a:solidFill>
                <a:latin typeface="Comic Sans MS" pitchFamily="66" charset="0"/>
              </a:rPr>
              <a:t>Корейская война была первым вооружённым конфликтом  </a:t>
            </a:r>
            <a:r>
              <a:rPr kumimoji="0" lang="ru-RU" sz="2400" dirty="0" smtClean="0">
                <a:latin typeface="Comic Sans MS" pitchFamily="66" charset="0"/>
              </a:rPr>
              <a:t>холодной войны</a:t>
            </a:r>
            <a:r>
              <a:rPr kumimoji="0" lang="ru-RU" sz="2400" dirty="0" smtClean="0">
                <a:solidFill>
                  <a:srgbClr val="FFC000"/>
                </a:solidFill>
                <a:latin typeface="Comic Sans MS" pitchFamily="66" charset="0"/>
              </a:rPr>
              <a:t>. Она создала модель локальной войны, когда две </a:t>
            </a:r>
            <a:r>
              <a:rPr kumimoji="0" lang="ru-RU" sz="2400" dirty="0" err="1" smtClean="0">
                <a:solidFill>
                  <a:srgbClr val="FFC000"/>
                </a:solidFill>
                <a:latin typeface="Comic Sans MS" pitchFamily="66" charset="0"/>
              </a:rPr>
              <a:t>сверждержавы</a:t>
            </a:r>
            <a:r>
              <a:rPr kumimoji="0" lang="ru-RU" sz="2400" dirty="0" smtClean="0">
                <a:solidFill>
                  <a:srgbClr val="FFC000"/>
                </a:solidFill>
                <a:latin typeface="Comic Sans MS" pitchFamily="66" charset="0"/>
              </a:rPr>
              <a:t> воюют на ограниченной территории без применения ядерного оружия.</a:t>
            </a:r>
            <a:endParaRPr kumimoji="0" lang="ru-RU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9" name="Picture 8" descr="korean_w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2348880"/>
            <a:ext cx="3978652" cy="403168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06" y="44625"/>
          <a:ext cx="8929719" cy="6534471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928826"/>
                <a:gridCol w="5000660"/>
                <a:gridCol w="2000233"/>
              </a:tblGrid>
              <a:tr h="1121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НЕКОТОРЫЕ ОСНОВНЫЕ СОБЫТИЯ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31272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этап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Начало войны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1946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1947 гг.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Речь У. Черчилля в г. Фултоне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Доктрина Г. Трумэна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Маршалла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СЭВ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НАТО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 ядерного оружия в СССР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 ФРГ (май), КНР (1.10) и ГДР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(7.10)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Война в Корее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ОВД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марта 1946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марта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1947 г.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1947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1949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Апрель 1949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Август 1949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1949 г.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1950 – 1953 гг.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Май 1955 г.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216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этап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Крушение колониальной системы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События в Венгрии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Суэцкий кризис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ЕЭС («Общего рынка»)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Революция на Кубе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«новых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рубежей» Дж. Кеннеди 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Внешнеполитические инициативы 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Н. С. Хрущева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Осень 1956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Октябрь 1956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1957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января 1959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1961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1958 – 1961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713589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35696"/>
                <a:gridCol w="5112568"/>
                <a:gridCol w="2195736"/>
              </a:tblGrid>
              <a:tr h="17515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 этап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1960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– 1972 гг.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Берлинский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кризис и сооружение Берлинской стены</a:t>
                      </a:r>
                    </a:p>
                    <a:p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</a:rPr>
                        <a:t>Карибский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кризис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Война в Индокитае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События в Чехословакии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Август 1961 г.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Осень 1962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1962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– 1975 гг.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1968 г.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16597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 этап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1972 – 1979 гг.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Разрядка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Подписание договоров по ОСВ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– 1 и ПРО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Совещание в Хельсинки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События в Польше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Война в Афганистане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1972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1975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1979 – 1982 гг.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1979 – 1988 гг.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15979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этап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1982 –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1989 гг.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«Программа звездных войн» (СОИ) Р.Рейгана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Размещение американских ракет в Европе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«Перестройка» М. Горбачева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1983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1985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– 1991 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18486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 этап 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1989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– 1991 гг.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Падение берлинской стены и присоединение  ГДР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к ФРГ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«Бархатные» революции в Восточной Европе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Распад СССР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 ноября 1989 г.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 октября 1990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1989 – 1990 гг.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25 декабря 1991 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27538" y="214313"/>
            <a:ext cx="4430712" cy="624786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ru-RU" sz="2000" dirty="0" smtClean="0">
                <a:solidFill>
                  <a:srgbClr val="FFFFFF"/>
                </a:solidFill>
                <a:latin typeface="Comic Sans MS" pitchFamily="66" charset="0"/>
              </a:rPr>
              <a:t>Фашистская агрессия, была объявлена самым </a:t>
            </a:r>
            <a:r>
              <a:rPr kumimoji="0"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СТРАШНЫМ ПРЕСТУПЛЕНИЕМ ПРОТИВ ЧЕЛОВЕЧЕСТВА! </a:t>
            </a:r>
          </a:p>
          <a:p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12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обвиняемых были приговорены к казни. </a:t>
            </a:r>
            <a:endParaRPr kumimoji="0"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Среди них</a:t>
            </a:r>
          </a:p>
          <a:p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Герман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Геринг, </a:t>
            </a: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Риббентроп,</a:t>
            </a:r>
          </a:p>
          <a:p>
            <a:r>
              <a:rPr kumimoji="0" lang="ru-RU" sz="2000" dirty="0" err="1" smtClean="0">
                <a:solidFill>
                  <a:schemeClr val="tx2"/>
                </a:solidFill>
                <a:latin typeface="Comic Sans MS" pitchFamily="66" charset="0"/>
              </a:rPr>
              <a:t>Кейтель</a:t>
            </a: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kumimoji="0" lang="ru-RU" sz="2000" dirty="0" err="1" smtClean="0">
                <a:solidFill>
                  <a:schemeClr val="tx2"/>
                </a:solidFill>
                <a:latin typeface="Comic Sans MS" pitchFamily="66" charset="0"/>
              </a:rPr>
              <a:t>Фрик</a:t>
            </a: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и другие. </a:t>
            </a:r>
            <a:endParaRPr kumimoji="0"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kumimoji="0"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После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озвучивания приговора Герман Геринг сказал «Победитель — всегда будет судьёй, а побеждённый — обвиняемым</a:t>
            </a: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!»,</a:t>
            </a:r>
          </a:p>
          <a:p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kumimoji="0" lang="ru-RU" sz="2000" dirty="0" err="1">
                <a:solidFill>
                  <a:schemeClr val="tx2"/>
                </a:solidFill>
                <a:latin typeface="Comic Sans MS" pitchFamily="66" charset="0"/>
              </a:rPr>
              <a:t>Иоахим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 фон Риббентроп: «Обвинение предъявлено не тем людям».</a:t>
            </a:r>
          </a:p>
          <a:p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Вильгельм </a:t>
            </a:r>
            <a:r>
              <a:rPr kumimoji="0" lang="ru-RU" sz="2000" dirty="0" err="1">
                <a:solidFill>
                  <a:schemeClr val="tx2"/>
                </a:solidFill>
                <a:latin typeface="Comic Sans MS" pitchFamily="66" charset="0"/>
              </a:rPr>
              <a:t>Кейтель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: «Приказ для солдата — есть всегда приказ!».</a:t>
            </a:r>
            <a:r>
              <a:rPr kumimoji="0" lang="ru-RU" sz="2000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pic>
        <p:nvPicPr>
          <p:cNvPr id="5125" name="Рисунок 2" descr="nurenberg-court-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9909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0902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Рисунок 2" descr="putri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26395"/>
            <a:ext cx="4527798" cy="34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213993" cy="38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67944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400" dirty="0" smtClean="0">
                <a:solidFill>
                  <a:srgbClr val="FFFFFF"/>
                </a:solidFill>
                <a:latin typeface="Comic Sans MS" pitchFamily="66" charset="0"/>
              </a:rPr>
              <a:t>На токийском процессе к смертной казни приговорены </a:t>
            </a:r>
          </a:p>
          <a:p>
            <a:r>
              <a:rPr kumimoji="0" lang="ru-RU" sz="2400" b="1" i="1" dirty="0" smtClean="0">
                <a:solidFill>
                  <a:srgbClr val="FFFF00"/>
                </a:solidFill>
                <a:latin typeface="Comic Sans MS" pitchFamily="66" charset="0"/>
              </a:rPr>
              <a:t>7 высших руководителей </a:t>
            </a:r>
            <a:r>
              <a:rPr kumimoji="0" lang="ru-RU" sz="2400" dirty="0" smtClean="0">
                <a:solidFill>
                  <a:srgbClr val="FFFFFF"/>
                </a:solidFill>
                <a:latin typeface="Comic Sans MS" pitchFamily="66" charset="0"/>
              </a:rPr>
              <a:t>Японии. Суда избежал японский император Хирохито. </a:t>
            </a:r>
            <a:endParaRPr kumimoji="0" lang="ru-RU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3350" y="285750"/>
            <a:ext cx="7526338" cy="163121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Для решения международных проблем и недопущения войны и агрессии была образована</a:t>
            </a:r>
            <a:r>
              <a:rPr kumimoji="0" lang="ru-RU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kumimoji="0" lang="ru-R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kumimoji="0" lang="ru-RU" sz="2000" dirty="0" smtClean="0">
                <a:solidFill>
                  <a:srgbClr val="FFFF00"/>
                </a:solidFill>
                <a:latin typeface="Comic Sans MS" pitchFamily="66" charset="0"/>
              </a:rPr>
              <a:t>Организация </a:t>
            </a:r>
            <a:r>
              <a:rPr kumimoji="0" lang="ru-RU" sz="2000" dirty="0">
                <a:solidFill>
                  <a:srgbClr val="FFFF00"/>
                </a:solidFill>
                <a:latin typeface="Comic Sans MS" pitchFamily="66" charset="0"/>
              </a:rPr>
              <a:t>Объединенных наций (ООН)</a:t>
            </a:r>
            <a:r>
              <a:rPr kumimoji="0" lang="ru-RU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kumimoji="0" lang="ru-R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(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24 октября 1945 г.) </a:t>
            </a:r>
            <a:endParaRPr kumimoji="0"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Штаб-квартирой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ООН был избран Нью-Йорк. </a:t>
            </a:r>
          </a:p>
        </p:txBody>
      </p:sp>
      <p:pic>
        <p:nvPicPr>
          <p:cNvPr id="7173" name="Рисунок 2" descr="2997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11455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0" y="6165304"/>
            <a:ext cx="48577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kumimoji="0" lang="ru-RU">
                <a:latin typeface="Comic Sans MS" pitchFamily="66" charset="0"/>
              </a:rPr>
              <a:t>Штаб-квартира ООН и её эмблема.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3960813" cy="238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532" y="4653136"/>
            <a:ext cx="3003402" cy="2002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1" descr="675px-UN_System_russian.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350"/>
            <a:ext cx="8857109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29322" y="250030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ЧЕХОСЛОВАКИЯ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 1948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21468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ЮГОСЛАВИЯ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1945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92906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СЕВЕРНАЯ КОРЕЯ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1948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464344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 1949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429264"/>
            <a:ext cx="2643206" cy="92869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 КУБА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январь 1959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429264"/>
            <a:ext cx="2643206" cy="92869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ДЕМОКРАТИЧЕСКАЯ РЕСПУБЛИКА ВЬЕТНАМ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сентябрь 1945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64344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ПОЛЬША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январь 1947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92906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ВОСТОЧНАЯ ГЕРМАНИЯ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 1949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21468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ВЕНГРИЯ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1949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50030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БОЛГАРИЯ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сентябрь 1944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78592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АЛБАНИЯ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январь 1946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1785926"/>
            <a:ext cx="2643206" cy="64294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РУМЫНИЯ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декабрь 1947 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16" idx="3"/>
          </p:cNvCxnSpPr>
          <p:nvPr/>
        </p:nvCxnSpPr>
        <p:spPr>
          <a:xfrm rot="10800000" flipV="1">
            <a:off x="3000364" y="1643049"/>
            <a:ext cx="1428760" cy="46434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3"/>
          </p:cNvCxnSpPr>
          <p:nvPr/>
        </p:nvCxnSpPr>
        <p:spPr>
          <a:xfrm rot="10800000" flipV="1">
            <a:off x="3000364" y="1643049"/>
            <a:ext cx="1428760" cy="117872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3"/>
          </p:cNvCxnSpPr>
          <p:nvPr/>
        </p:nvCxnSpPr>
        <p:spPr>
          <a:xfrm rot="5400000">
            <a:off x="2768191" y="1875223"/>
            <a:ext cx="1893107" cy="142876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3" idx="3"/>
          </p:cNvCxnSpPr>
          <p:nvPr/>
        </p:nvCxnSpPr>
        <p:spPr>
          <a:xfrm rot="5400000">
            <a:off x="2411001" y="2232413"/>
            <a:ext cx="2607487" cy="142876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3"/>
          </p:cNvCxnSpPr>
          <p:nvPr/>
        </p:nvCxnSpPr>
        <p:spPr>
          <a:xfrm rot="5400000">
            <a:off x="2071671" y="2571744"/>
            <a:ext cx="3321867" cy="146447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7" idx="1"/>
          </p:cNvCxnSpPr>
          <p:nvPr/>
        </p:nvCxnSpPr>
        <p:spPr>
          <a:xfrm>
            <a:off x="4429124" y="1643050"/>
            <a:ext cx="1500198" cy="46434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6" idx="1"/>
          </p:cNvCxnSpPr>
          <p:nvPr/>
        </p:nvCxnSpPr>
        <p:spPr>
          <a:xfrm rot="16200000" flipH="1">
            <a:off x="4607719" y="1500173"/>
            <a:ext cx="1178727" cy="146447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7" idx="1"/>
          </p:cNvCxnSpPr>
          <p:nvPr/>
        </p:nvCxnSpPr>
        <p:spPr>
          <a:xfrm rot="16200000" flipH="1">
            <a:off x="4232670" y="1839504"/>
            <a:ext cx="1893107" cy="150019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8" idx="1"/>
          </p:cNvCxnSpPr>
          <p:nvPr/>
        </p:nvCxnSpPr>
        <p:spPr>
          <a:xfrm rot="16200000" flipH="1">
            <a:off x="3893339" y="2214553"/>
            <a:ext cx="2607487" cy="146447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3196819" y="2875355"/>
            <a:ext cx="3786214" cy="132160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9" idx="1"/>
          </p:cNvCxnSpPr>
          <p:nvPr/>
        </p:nvCxnSpPr>
        <p:spPr>
          <a:xfrm rot="16200000" flipH="1">
            <a:off x="3518290" y="2553884"/>
            <a:ext cx="3321867" cy="150019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1928794" y="2928934"/>
            <a:ext cx="3786214" cy="121444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467544" y="548680"/>
            <a:ext cx="8183562" cy="1050925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Страны, в которых сложились дружественные СССР режимы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Содержимое 2"/>
          <p:cNvSpPr>
            <a:spLocks/>
          </p:cNvSpPr>
          <p:nvPr/>
        </p:nvSpPr>
        <p:spPr bwMode="auto">
          <a:xfrm>
            <a:off x="3275856" y="2132856"/>
            <a:ext cx="56512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kumimoji="0" lang="ru-RU" sz="2400" b="1" dirty="0">
                <a:solidFill>
                  <a:srgbClr val="FFC000"/>
                </a:solidFill>
                <a:latin typeface="Comic Sans MS" pitchFamily="66" charset="0"/>
              </a:rPr>
              <a:t>Формы противостояния</a:t>
            </a:r>
            <a:r>
              <a:rPr kumimoji="0" lang="ru-RU" sz="2400" b="1" dirty="0" smtClean="0">
                <a:solidFill>
                  <a:srgbClr val="FFC000"/>
                </a:solidFill>
                <a:latin typeface="Comic Sans MS" pitchFamily="66" charset="0"/>
              </a:rPr>
              <a:t>:</a:t>
            </a:r>
          </a:p>
          <a:p>
            <a:pPr marL="812800" indent="-8128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kumimoji="0" lang="ru-RU" sz="2400" b="1" dirty="0">
              <a:solidFill>
                <a:srgbClr val="FFC000"/>
              </a:solidFill>
              <a:latin typeface="Comic Sans MS" pitchFamily="66" charset="0"/>
            </a:endParaRP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гонка вооружений</a:t>
            </a: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участие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в локальных войнах</a:t>
            </a: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создание </a:t>
            </a:r>
            <a:r>
              <a:rPr kumimoji="0" lang="ru-RU" sz="2000" dirty="0">
                <a:solidFill>
                  <a:schemeClr val="tx2"/>
                </a:solidFill>
                <a:latin typeface="Comic Sans MS" pitchFamily="66" charset="0"/>
              </a:rPr>
              <a:t>военно-политических </a:t>
            </a: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блоков</a:t>
            </a: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дипломатическое противоборство</a:t>
            </a: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kumimoji="0" lang="ru-RU" sz="2000" dirty="0" smtClean="0">
                <a:solidFill>
                  <a:schemeClr val="tx2"/>
                </a:solidFill>
                <a:latin typeface="Comic Sans MS" pitchFamily="66" charset="0"/>
              </a:rPr>
              <a:t>экономическое соперничество</a:t>
            </a: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omic Sans MS" pitchFamily="66" charset="0"/>
              </a:rPr>
              <a:t>ведение «психологической войны», целью которой была пропаганда собственной идеологии и образа жизни</a:t>
            </a: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kumimoji="0"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kumimoji="0" lang="ru-RU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812800" indent="-8128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</a:pPr>
            <a:endParaRPr kumimoji="0"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836712"/>
            <a:ext cx="8208912" cy="11319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0" dirty="0" smtClean="0">
                <a:latin typeface="Comic Sans MS" pitchFamily="66" charset="0"/>
              </a:rPr>
              <a:t>Глобальное противостояние двух систем</a:t>
            </a:r>
            <a:br>
              <a:rPr lang="ru-RU" sz="2800" b="0" dirty="0" smtClean="0">
                <a:latin typeface="Comic Sans MS" pitchFamily="66" charset="0"/>
              </a:rPr>
            </a:br>
            <a:r>
              <a:rPr lang="ru-RU" sz="2800" b="0" dirty="0" smtClean="0">
                <a:latin typeface="Comic Sans MS" pitchFamily="66" charset="0"/>
              </a:rPr>
              <a:t> </a:t>
            </a:r>
            <a:r>
              <a:rPr lang="ru-RU" sz="2800" b="0" dirty="0">
                <a:latin typeface="Comic Sans MS" pitchFamily="66" charset="0"/>
              </a:rPr>
              <a:t>с 1946 года </a:t>
            </a:r>
            <a:r>
              <a:rPr lang="ru-RU" sz="2800" b="0" dirty="0" smtClean="0">
                <a:latin typeface="Comic Sans MS" pitchFamily="66" charset="0"/>
              </a:rPr>
              <a:t> по </a:t>
            </a:r>
            <a:r>
              <a:rPr lang="ru-RU" sz="2800" b="0" dirty="0">
                <a:latin typeface="Comic Sans MS" pitchFamily="66" charset="0"/>
              </a:rPr>
              <a:t>1 февраля 1992 года </a:t>
            </a:r>
            <a:br>
              <a:rPr lang="ru-RU" sz="2800" b="0" dirty="0">
                <a:latin typeface="Comic Sans MS" pitchFamily="66" charset="0"/>
              </a:rPr>
            </a:br>
            <a:r>
              <a:rPr lang="ru-RU" sz="3600" b="0" dirty="0">
                <a:latin typeface="Comic Sans MS" pitchFamily="66" charset="0"/>
              </a:rPr>
              <a:t/>
            </a:r>
            <a:br>
              <a:rPr lang="ru-RU" sz="3600" b="0" dirty="0">
                <a:latin typeface="Comic Sans MS" pitchFamily="66" charset="0"/>
              </a:rPr>
            </a:br>
            <a:endParaRPr lang="ru-RU" sz="3600" b="0" dirty="0">
              <a:latin typeface="Comic Sans MS" pitchFamily="66" charset="0"/>
            </a:endParaRP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356992"/>
            <a:ext cx="2291523" cy="1224136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1012825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dirty="0" smtClean="0">
                <a:solidFill>
                  <a:srgbClr val="FFC000"/>
                </a:solidFill>
                <a:effectLst/>
                <a:latin typeface="Comic Sans MS" pitchFamily="66" charset="0"/>
                <a:cs typeface="Arial" charset="0"/>
              </a:rPr>
              <a:t>Начало «холодной войны» </a:t>
            </a:r>
            <a:br>
              <a:rPr lang="ru-RU" dirty="0" smtClean="0">
                <a:solidFill>
                  <a:srgbClr val="FFC000"/>
                </a:solidFill>
                <a:effectLst/>
                <a:latin typeface="Comic Sans MS" pitchFamily="66" charset="0"/>
                <a:cs typeface="Arial" charset="0"/>
              </a:rPr>
            </a:br>
            <a:r>
              <a:rPr lang="ru-RU" sz="3100" dirty="0" smtClean="0">
                <a:solidFill>
                  <a:srgbClr val="FFC000"/>
                </a:solidFill>
                <a:effectLst/>
                <a:latin typeface="Comic Sans MS" pitchFamily="66" charset="0"/>
                <a:cs typeface="Arial" charset="0"/>
              </a:rPr>
              <a:t>5 марта 1946 года</a:t>
            </a:r>
          </a:p>
        </p:txBody>
      </p:sp>
      <p:pic>
        <p:nvPicPr>
          <p:cNvPr id="1536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916832"/>
            <a:ext cx="3024188" cy="3917950"/>
          </a:xfrm>
          <a:noFill/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971550" y="58769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Winston Churchill</a:t>
            </a:r>
            <a:r>
              <a:rPr lang="ru-RU"/>
              <a:t> 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09562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234</TotalTime>
  <Words>1064</Words>
  <Application>Microsoft Office PowerPoint</Application>
  <PresentationFormat>Экран (4:3)</PresentationFormat>
  <Paragraphs>277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Generic</vt:lpstr>
      <vt:lpstr>Слайд 1</vt:lpstr>
      <vt:lpstr>Нюрнбе́ргский проце́сс</vt:lpstr>
      <vt:lpstr>Слайд 3</vt:lpstr>
      <vt:lpstr>Слайд 4</vt:lpstr>
      <vt:lpstr>Слайд 5</vt:lpstr>
      <vt:lpstr>Слайд 6</vt:lpstr>
      <vt:lpstr>Слайд 7</vt:lpstr>
      <vt:lpstr>Глобальное противостояние двух систем  с 1946 года  по 1 февраля 1992 года   </vt:lpstr>
      <vt:lpstr>Начало «холодной войны»  5 марта 1946 года</vt:lpstr>
      <vt:lpstr>Интервью И.В. Сталина</vt:lpstr>
      <vt:lpstr>Доктрина Трумэна  </vt:lpstr>
      <vt:lpstr> НАТО</vt:lpstr>
      <vt:lpstr> Организация Варшавского договора</vt:lpstr>
      <vt:lpstr>Строительство военных баз вблизи границ потенциальных противников</vt:lpstr>
      <vt:lpstr>Экономическое соперничество</vt:lpstr>
      <vt:lpstr>Слайд 16</vt:lpstr>
      <vt:lpstr>Слайд 17</vt:lpstr>
      <vt:lpstr>Гонка вооружений</vt:lpstr>
      <vt:lpstr>Плакаты США</vt:lpstr>
      <vt:lpstr>Холодная война могла привести к войне горячей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25</cp:revision>
  <dcterms:created xsi:type="dcterms:W3CDTF">1601-01-01T00:00:00Z</dcterms:created>
  <dcterms:modified xsi:type="dcterms:W3CDTF">2015-04-02T12:27:28Z</dcterms:modified>
</cp:coreProperties>
</file>