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notesMasterIdLst>
    <p:notesMasterId r:id="rId14"/>
  </p:notesMasterIdLst>
  <p:sldIdLst>
    <p:sldId id="350" r:id="rId2"/>
    <p:sldId id="363" r:id="rId3"/>
    <p:sldId id="382" r:id="rId4"/>
    <p:sldId id="351" r:id="rId5"/>
    <p:sldId id="361" r:id="rId6"/>
    <p:sldId id="369" r:id="rId7"/>
    <p:sldId id="358" r:id="rId8"/>
    <p:sldId id="359" r:id="rId9"/>
    <p:sldId id="367" r:id="rId10"/>
    <p:sldId id="334" r:id="rId11"/>
    <p:sldId id="370" r:id="rId12"/>
    <p:sldId id="388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CCCCFF"/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49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C42F351-93B3-475E-BDE5-23D2D3729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9019DE-FB0C-428C-B7EF-7938DD61E7C6}" type="slidenum">
              <a:rPr lang="ru-RU" smtClean="0">
                <a:cs typeface="Arial" charset="0"/>
              </a:rPr>
              <a:pPr/>
              <a:t>8</a:t>
            </a:fld>
            <a:endParaRPr lang="ru-RU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D32CC7-BE8A-4FBC-B9C9-8D5DF492825D}" type="slidenum">
              <a:rPr lang="ru-RU" smtClean="0">
                <a:cs typeface="Arial" charset="0"/>
              </a:rPr>
              <a:pPr/>
              <a:t>9</a:t>
            </a:fld>
            <a:endParaRPr lang="ru-RU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C39E7F-D14D-4BA0-8ABE-26EDC1EB44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430148-FE38-46DC-98A6-541FCD0CB3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D106A-5FAF-46E0-ABB4-DC1D860F82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3DDFB8-42FF-4F7A-9E17-351D4092A3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F92C3-71F9-45CE-B3B8-AE5D00A730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20ED2F-2CF5-4535-BE1D-898668253B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4B483C-6A0D-45A7-AB14-DB9F08211A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0F7F3F-00DE-41B8-9BC6-E8C665F972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DA84A7-2709-4B05-A91D-0229255623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9C566-3892-459E-B00C-F9D9B5C159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D591FB-ACEE-4AAB-9156-6420AFE9E1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B4F512C2-C0B9-4CDA-AF1C-6B2F001400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&#1041;&#1086;&#1073;&#1077;&#1081;&#1082;&#1086;%20&#1058;&#1057;\&#1048;&#1057;&#1058;&#1054;&#1056;&#1048;&#1071;%20&#1052;&#1054;&#1048;%20&#1055;&#1056;&#1045;&#1047;&#1045;&#1053;&#1058;&#1040;&#1062;&#1048;&#1048;\&#1056;&#1054;&#1057;&#1057;&#1048;&#1071;\20%20&#1074;&#1077;&#1082;\1941-1945\&#1042;&#1054;&#1042;%201%20&#1069;&#1058;&#1040;&#1055;\svyaschennaya_voyna.mp3" TargetMode="Externa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79711" y="1124745"/>
            <a:ext cx="5268279" cy="34163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+mn-cs"/>
              </a:rPr>
              <a:t>Великая </a:t>
            </a:r>
          </a:p>
          <a:p>
            <a:pPr algn="ctr">
              <a:defRPr/>
            </a:pPr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+mn-cs"/>
              </a:rPr>
              <a:t>Отечественная </a:t>
            </a:r>
          </a:p>
          <a:p>
            <a:pPr algn="ctr">
              <a:defRPr/>
            </a:pPr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+mn-cs"/>
              </a:rPr>
              <a:t>в</a:t>
            </a:r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+mn-cs"/>
              </a:rPr>
              <a:t>ойна</a:t>
            </a:r>
          </a:p>
          <a:p>
            <a:pPr algn="ctr">
              <a:defRPr/>
            </a:pPr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+mn-cs"/>
              </a:rPr>
              <a:t>1941-1945</a:t>
            </a:r>
            <a:endParaRPr lang="ru-RU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5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323850" y="105251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7" name="Заголовок 4"/>
          <p:cNvSpPr txBox="1">
            <a:spLocks/>
          </p:cNvSpPr>
          <p:nvPr/>
        </p:nvSpPr>
        <p:spPr>
          <a:xfrm>
            <a:off x="2411760" y="307528"/>
            <a:ext cx="5112568" cy="107721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+mj-ea"/>
                <a:cs typeface="Times New Roman" pitchFamily="18" charset="0"/>
              </a:rPr>
              <a:t>Причины неудач Красной Армии в начале войны</a:t>
            </a: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116013" y="2276475"/>
            <a:ext cx="7478712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AutoNum type="arabicPeriod"/>
              <a:defRPr/>
            </a:pPr>
            <a:r>
              <a:rPr lang="ru-RU" sz="2000" b="1" dirty="0">
                <a:cs typeface="+mn-cs"/>
              </a:rPr>
              <a:t>Численное превосходство немецких войск. 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AutoNum type="arabicPeriod"/>
              <a:defRPr/>
            </a:pPr>
            <a:r>
              <a:rPr lang="ru-RU" sz="2000" b="1" dirty="0">
                <a:cs typeface="+mn-cs"/>
              </a:rPr>
              <a:t>Высокая техническая оснащенность немецкой армии.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AutoNum type="arabicPeriod"/>
              <a:defRPr/>
            </a:pPr>
            <a:r>
              <a:rPr lang="ru-RU" sz="2000" b="1" dirty="0">
                <a:cs typeface="+mn-cs"/>
              </a:rPr>
              <a:t>Боевой опыт Германии, накопленный за два года войны.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AutoNum type="arabicPeriod"/>
              <a:defRPr/>
            </a:pPr>
            <a:r>
              <a:rPr lang="ru-RU" sz="2000" b="1" dirty="0">
                <a:cs typeface="+mn-cs"/>
              </a:rPr>
              <a:t>Личные </a:t>
            </a:r>
            <a:r>
              <a:rPr lang="ru-RU" sz="2000" b="1" dirty="0">
                <a:cs typeface="+mn-cs"/>
              </a:rPr>
              <a:t>ошибки Сталина в определении сроков начала войны и оценке планов Германии. </a:t>
            </a:r>
            <a:endParaRPr lang="ru-RU" sz="2000" b="1" dirty="0">
              <a:cs typeface="+mn-cs"/>
            </a:endParaRP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AutoNum type="arabicPeriod"/>
              <a:defRPr/>
            </a:pPr>
            <a:r>
              <a:rPr lang="ru-RU" sz="2000" b="1" dirty="0">
                <a:cs typeface="+mn-cs"/>
              </a:rPr>
              <a:t>Военная доктрина, которая предусматривала военные действия только на чужой </a:t>
            </a:r>
            <a:r>
              <a:rPr lang="ru-RU" sz="2000" b="1" dirty="0">
                <a:cs typeface="+mn-cs"/>
              </a:rPr>
              <a:t>территории.</a:t>
            </a:r>
            <a:endParaRPr lang="ru-RU" sz="2000" b="1" dirty="0">
              <a:cs typeface="+mn-cs"/>
            </a:endParaRP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AutoNum type="arabicPeriod"/>
              <a:defRPr/>
            </a:pPr>
            <a:r>
              <a:rPr lang="ru-RU" sz="2000" b="1" dirty="0">
                <a:cs typeface="+mn-cs"/>
              </a:rPr>
              <a:t>Незавершенность процесса реорганизации и перевооружения Красной Армии.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AutoNum type="arabicPeriod"/>
              <a:defRPr/>
            </a:pPr>
            <a:r>
              <a:rPr lang="ru-RU" sz="2000" b="1" dirty="0">
                <a:cs typeface="+mn-cs"/>
              </a:rPr>
              <a:t>Боеспособность армии в значительной мере была подорвана в результате сталинских репрессий.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AutoNum type="arabicPeriod"/>
              <a:defRPr/>
            </a:pPr>
            <a:r>
              <a:rPr lang="ru-RU" sz="2000" b="1" dirty="0">
                <a:cs typeface="+mn-cs"/>
              </a:rPr>
              <a:t>В результате присоединения западных территорий в 1939-40 годах новые границы СССР были недостаточно укреплены</a:t>
            </a:r>
            <a:r>
              <a:rPr lang="ru-RU" sz="2000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.</a:t>
            </a:r>
          </a:p>
        </p:txBody>
      </p:sp>
      <p:pic>
        <p:nvPicPr>
          <p:cNvPr id="11269" name="Picture 2" descr="C:\Users\Пользователь\Pictures\Рисунок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96188" y="115888"/>
            <a:ext cx="1249362" cy="182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3" descr="C:\Users\Пользователь\Pictures\Рисунок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115888"/>
            <a:ext cx="1335088" cy="179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4"/>
          <p:cNvSpPr txBox="1">
            <a:spLocks/>
          </p:cNvSpPr>
          <p:nvPr/>
        </p:nvSpPr>
        <p:spPr>
          <a:xfrm>
            <a:off x="5148064" y="1340768"/>
            <a:ext cx="3384376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+mj-ea"/>
                <a:cs typeface="Times New Roman" pitchFamily="18" charset="0"/>
              </a:rPr>
              <a:t>План немецкого командования по взятию Москвы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+mj-ea"/>
                <a:cs typeface="Times New Roman" pitchFamily="18" charset="0"/>
              </a:rPr>
              <a:t>«Тайфун»</a:t>
            </a:r>
          </a:p>
        </p:txBody>
      </p:sp>
      <p:sp>
        <p:nvSpPr>
          <p:cNvPr id="4" name="Заголовок 4"/>
          <p:cNvSpPr txBox="1">
            <a:spLocks/>
          </p:cNvSpPr>
          <p:nvPr/>
        </p:nvSpPr>
        <p:spPr>
          <a:xfrm>
            <a:off x="323528" y="0"/>
            <a:ext cx="8136904" cy="144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ru-RU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+mj-ea"/>
                <a:cs typeface="Times New Roman" pitchFamily="18" charset="0"/>
              </a:rPr>
              <a:t>Битва за Москву (оборонительный этап)</a:t>
            </a:r>
            <a:endParaRPr lang="ru-RU" sz="2800" b="1" dirty="0">
              <a:cs typeface="Times New Roman" pitchFamily="18" charset="0"/>
            </a:endParaRPr>
          </a:p>
          <a:p>
            <a:pPr marL="342900" indent="-342900">
              <a:defRPr/>
            </a:pPr>
            <a:r>
              <a:rPr lang="ru-RU" sz="2800" b="1" dirty="0">
                <a:solidFill>
                  <a:srgbClr val="FF0000"/>
                </a:solidFill>
                <a:cs typeface="Times New Roman" pitchFamily="18" charset="0"/>
              </a:rPr>
              <a:t>(30 сентября — 4 декабря 1941)</a:t>
            </a:r>
          </a:p>
          <a:p>
            <a:pPr fontAlgn="auto">
              <a:spcAft>
                <a:spcPts val="0"/>
              </a:spcAft>
              <a:defRPr/>
            </a:pPr>
            <a:endParaRPr lang="ru-R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5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ea typeface="+mj-ea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76825" y="3500438"/>
            <a:ext cx="3598863" cy="1016000"/>
          </a:xfrm>
          <a:prstGeom prst="rect">
            <a:avLst/>
          </a:prstGeom>
          <a:solidFill>
            <a:srgbClr val="FFC000"/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cs typeface="+mn-cs"/>
              </a:rPr>
              <a:t>Политрук Клочков:</a:t>
            </a:r>
          </a:p>
          <a:p>
            <a:pPr algn="ctr">
              <a:defRPr/>
            </a:pPr>
            <a:r>
              <a:rPr lang="ru-RU" sz="2000" b="1" dirty="0">
                <a:solidFill>
                  <a:schemeClr val="tx1">
                    <a:lumMod val="85000"/>
                    <a:lumOff val="15000"/>
                  </a:schemeClr>
                </a:solidFill>
                <a:cs typeface="+mn-cs"/>
              </a:rPr>
              <a:t>«Велика </a:t>
            </a:r>
            <a:r>
              <a:rPr lang="ru-RU" sz="2000" b="1" dirty="0">
                <a:solidFill>
                  <a:schemeClr val="tx1">
                    <a:lumMod val="85000"/>
                    <a:lumOff val="15000"/>
                  </a:schemeClr>
                </a:solidFill>
                <a:cs typeface="+mn-cs"/>
              </a:rPr>
              <a:t>Россия, а отступать некуда: позади- Москва…»</a:t>
            </a:r>
          </a:p>
        </p:txBody>
      </p:sp>
      <p:pic>
        <p:nvPicPr>
          <p:cNvPr id="7170" name="Picture 2" descr="C:\Users\Пользователь\Pictures\Рисунок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1052513"/>
            <a:ext cx="4333875" cy="532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 descr="C:\Users\Пользователь\Pictures\Рисунок1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88" y="908050"/>
            <a:ext cx="4321175" cy="587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4"/>
          <p:cNvSpPr txBox="1">
            <a:spLocks/>
          </p:cNvSpPr>
          <p:nvPr/>
        </p:nvSpPr>
        <p:spPr>
          <a:xfrm>
            <a:off x="323528" y="0"/>
            <a:ext cx="8136904" cy="144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ru-RU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+mj-ea"/>
                <a:cs typeface="Times New Roman" pitchFamily="18" charset="0"/>
              </a:rPr>
              <a:t>Битва за Москву (контрнаступление)</a:t>
            </a:r>
            <a:endParaRPr lang="ru-RU" sz="2800" b="1" dirty="0">
              <a:cs typeface="Times New Roman" pitchFamily="18" charset="0"/>
            </a:endParaRPr>
          </a:p>
          <a:p>
            <a:pPr marL="342900" indent="-342900">
              <a:defRPr/>
            </a:pPr>
            <a:r>
              <a:rPr lang="ru-RU" sz="2800" b="1" dirty="0">
                <a:solidFill>
                  <a:srgbClr val="FF0000"/>
                </a:solidFill>
                <a:cs typeface="Times New Roman" pitchFamily="18" charset="0"/>
              </a:rPr>
              <a:t>(5 декабря 1941 – 20 апреля 1942)</a:t>
            </a:r>
          </a:p>
          <a:p>
            <a:pPr fontAlgn="auto">
              <a:spcAft>
                <a:spcPts val="0"/>
              </a:spcAft>
              <a:defRPr/>
            </a:pPr>
            <a:endParaRPr lang="ru-R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5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ea typeface="+mj-ea"/>
              <a:cs typeface="Times New Roman" pitchFamily="18" charset="0"/>
            </a:endParaRPr>
          </a:p>
        </p:txBody>
      </p:sp>
      <p:sp>
        <p:nvSpPr>
          <p:cNvPr id="13315" name="Прямоугольник 3"/>
          <p:cNvSpPr>
            <a:spLocks noChangeArrowheads="1"/>
          </p:cNvSpPr>
          <p:nvPr/>
        </p:nvSpPr>
        <p:spPr bwMode="auto">
          <a:xfrm>
            <a:off x="323850" y="2205038"/>
            <a:ext cx="40322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Arial" charset="0"/>
              <a:buChar char="•"/>
            </a:pPr>
            <a:endParaRPr lang="ru-RU" b="1"/>
          </a:p>
          <a:p>
            <a:pPr marL="342900" indent="-342900">
              <a:buFont typeface="Calibri" pitchFamily="34" charset="0"/>
              <a:buAutoNum type="arabicPeriod"/>
            </a:pPr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95288" y="1773238"/>
            <a:ext cx="3889375" cy="45243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cs typeface="Times New Roman" pitchFamily="18" charset="0"/>
              </a:rPr>
              <a:t>Значение  победы: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cs typeface="Times New Roman" pitchFamily="18" charset="0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b="1" dirty="0">
                <a:cs typeface="Times New Roman" pitchFamily="18" charset="0"/>
              </a:rPr>
              <a:t>Срыв блицкрига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b="1" dirty="0">
                <a:cs typeface="Times New Roman" pitchFamily="18" charset="0"/>
              </a:rPr>
              <a:t>Развеян миф о непобедимости немецких войск (первое крупное поражение  Германии во Второй мировой войне)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b="1" dirty="0">
                <a:cs typeface="Times New Roman" pitchFamily="18" charset="0"/>
              </a:rPr>
              <a:t>Повысился боевой дух советских войск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b="1" dirty="0">
                <a:cs typeface="Times New Roman" pitchFamily="18" charset="0"/>
              </a:rPr>
              <a:t>Предотвращено нападение Японии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b="1" dirty="0">
                <a:cs typeface="Times New Roman" pitchFamily="18" charset="0"/>
              </a:rPr>
              <a:t>Укрепилась антифашистская коалиция</a:t>
            </a:r>
            <a:endParaRPr lang="ru-RU" sz="2000" b="1" dirty="0">
              <a:cs typeface="Times New Roman" pitchFamily="18" charset="0"/>
            </a:endParaRPr>
          </a:p>
        </p:txBody>
      </p:sp>
      <p:pic>
        <p:nvPicPr>
          <p:cNvPr id="13317" name="Picture 2" descr="C:\Users\Пользователь\Pictures\Рисунок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4663" y="1052513"/>
            <a:ext cx="4306887" cy="534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260648"/>
            <a:ext cx="770485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+mn-cs"/>
              </a:rPr>
              <a:t>Цели Германии</a:t>
            </a:r>
            <a:endParaRPr lang="ru-R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5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2780928"/>
            <a:ext cx="2592288" cy="1077218"/>
          </a:xfrm>
          <a:prstGeom prst="rect">
            <a:avLst/>
          </a:prstGeom>
          <a:solidFill>
            <a:schemeClr val="accent2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cs typeface="+mn-cs"/>
              </a:rPr>
              <a:t>План </a:t>
            </a:r>
          </a:p>
          <a:p>
            <a:pPr algn="ctr">
              <a:defRPr/>
            </a:pPr>
            <a:r>
              <a:rPr lang="ru-RU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cs typeface="+mn-cs"/>
              </a:rPr>
              <a:t>«ОСТ»</a:t>
            </a:r>
            <a:endParaRPr lang="ru-R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cs typeface="+mn-cs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284663" y="1268413"/>
            <a:ext cx="3095625" cy="122396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590550" indent="-590550"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60000"/>
              <a:defRPr/>
            </a:pPr>
            <a:r>
              <a:rPr lang="ru-RU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Ликвидация СССР </a:t>
            </a:r>
            <a:endParaRPr lang="ru-RU" sz="2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211638" y="2276475"/>
            <a:ext cx="3455987" cy="122396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590550" indent="-590550"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60000"/>
              <a:defRPr/>
            </a:pPr>
            <a:r>
              <a:rPr lang="ru-RU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Уничтожение миллионов</a:t>
            </a:r>
          </a:p>
          <a:p>
            <a:pPr marL="590550" indent="-59055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60000"/>
              <a:defRPr/>
            </a:pPr>
            <a:r>
              <a:rPr lang="ru-RU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«неполноценных» людей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067175" y="3357563"/>
            <a:ext cx="3817938" cy="122396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590550" indent="-590550"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60000"/>
              <a:defRPr/>
            </a:pPr>
            <a:r>
              <a:rPr lang="ru-RU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Колонизация и германизация </a:t>
            </a:r>
            <a:endParaRPr lang="ru-RU" sz="20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90550" indent="-59055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60000"/>
              <a:defRPr/>
            </a:pPr>
            <a:r>
              <a:rPr lang="ru-RU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территории Советского </a:t>
            </a:r>
          </a:p>
          <a:p>
            <a:pPr marL="590550" indent="-59055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60000"/>
              <a:defRPr/>
            </a:pPr>
            <a:r>
              <a:rPr lang="ru-RU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Союза </a:t>
            </a:r>
            <a:endParaRPr lang="ru-RU" sz="20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90550" indent="-59055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60000"/>
              <a:defRPr/>
            </a:pP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851275" y="4437063"/>
            <a:ext cx="4249738" cy="1223962"/>
          </a:xfrm>
          <a:prstGeom prst="roundRect">
            <a:avLst/>
          </a:prstGeom>
          <a:solidFill>
            <a:schemeClr val="accent2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590550" indent="-590550"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60000"/>
              <a:defRPr/>
            </a:pPr>
            <a:r>
              <a:rPr lang="ru-RU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Завоевание  мирового господства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142875" y="0"/>
            <a:ext cx="9001125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/>
              <a:t>Численность вооружённых сил, вступающих в войну сторон</a:t>
            </a:r>
          </a:p>
          <a:p>
            <a:pPr algn="ctr"/>
            <a:r>
              <a:rPr lang="ru-RU" sz="2800" b="1"/>
              <a:t>Июнь 1941 года</a:t>
            </a:r>
          </a:p>
        </p:txBody>
      </p:sp>
      <p:sp>
        <p:nvSpPr>
          <p:cNvPr id="4099" name="Text Box 6"/>
          <p:cNvSpPr txBox="1">
            <a:spLocks noChangeArrowheads="1"/>
          </p:cNvSpPr>
          <p:nvPr/>
        </p:nvSpPr>
        <p:spPr bwMode="auto">
          <a:xfrm>
            <a:off x="303213" y="1911350"/>
            <a:ext cx="20193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/>
              <a:t>Германия</a:t>
            </a:r>
          </a:p>
        </p:txBody>
      </p:sp>
      <p:sp>
        <p:nvSpPr>
          <p:cNvPr id="4100" name="AutoShape 5"/>
          <p:cNvSpPr>
            <a:spLocks noChangeArrowheads="1"/>
          </p:cNvSpPr>
          <p:nvPr/>
        </p:nvSpPr>
        <p:spPr bwMode="auto">
          <a:xfrm>
            <a:off x="0" y="1412875"/>
            <a:ext cx="4572000" cy="4824413"/>
          </a:xfrm>
          <a:prstGeom prst="rightArrow">
            <a:avLst>
              <a:gd name="adj1" fmla="val 50000"/>
              <a:gd name="adj2" fmla="val 29324"/>
            </a:avLst>
          </a:prstGeom>
          <a:gradFill rotWithShape="1">
            <a:gsLst>
              <a:gs pos="0">
                <a:srgbClr val="890603"/>
              </a:gs>
              <a:gs pos="50000">
                <a:srgbClr val="000000"/>
              </a:gs>
              <a:gs pos="100000">
                <a:srgbClr val="89060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1" name="AutoShape 27"/>
          <p:cNvSpPr>
            <a:spLocks noChangeArrowheads="1"/>
          </p:cNvSpPr>
          <p:nvPr/>
        </p:nvSpPr>
        <p:spPr bwMode="auto">
          <a:xfrm flipH="1">
            <a:off x="4572000" y="1484313"/>
            <a:ext cx="4572000" cy="4752975"/>
          </a:xfrm>
          <a:prstGeom prst="rightArrow">
            <a:avLst>
              <a:gd name="adj1" fmla="val 50000"/>
              <a:gd name="adj2" fmla="val 25000"/>
            </a:avLst>
          </a:prstGeom>
          <a:gradFill rotWithShape="1">
            <a:gsLst>
              <a:gs pos="0">
                <a:srgbClr val="FF131F"/>
              </a:gs>
              <a:gs pos="50000">
                <a:srgbClr val="CC3300"/>
              </a:gs>
              <a:gs pos="100000">
                <a:srgbClr val="FF131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2" name="Text Box 31"/>
          <p:cNvSpPr txBox="1">
            <a:spLocks noChangeArrowheads="1"/>
          </p:cNvSpPr>
          <p:nvPr/>
        </p:nvSpPr>
        <p:spPr bwMode="auto">
          <a:xfrm>
            <a:off x="6877050" y="1916113"/>
            <a:ext cx="13128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/>
              <a:t>СССР</a:t>
            </a:r>
          </a:p>
        </p:txBody>
      </p:sp>
      <p:sp>
        <p:nvSpPr>
          <p:cNvPr id="4103" name="Text Box 32"/>
          <p:cNvSpPr txBox="1">
            <a:spLocks noChangeArrowheads="1"/>
          </p:cNvSpPr>
          <p:nvPr/>
        </p:nvSpPr>
        <p:spPr bwMode="auto">
          <a:xfrm>
            <a:off x="468313" y="5057775"/>
            <a:ext cx="27432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/>
              <a:t>5,5 млн.человек</a:t>
            </a:r>
          </a:p>
          <a:p>
            <a:r>
              <a:rPr lang="ru-RU" sz="2800" b="1"/>
              <a:t>190 дивизий</a:t>
            </a:r>
          </a:p>
          <a:p>
            <a:r>
              <a:rPr lang="ru-RU" sz="2800" b="1"/>
              <a:t>4 300 танков</a:t>
            </a:r>
          </a:p>
          <a:p>
            <a:r>
              <a:rPr lang="ru-RU" sz="2800" b="1"/>
              <a:t>5 000 самолётов</a:t>
            </a:r>
          </a:p>
        </p:txBody>
      </p:sp>
      <p:sp>
        <p:nvSpPr>
          <p:cNvPr id="4104" name="Text Box 33"/>
          <p:cNvSpPr txBox="1">
            <a:spLocks noChangeArrowheads="1"/>
          </p:cNvSpPr>
          <p:nvPr/>
        </p:nvSpPr>
        <p:spPr bwMode="auto">
          <a:xfrm>
            <a:off x="6011863" y="5057775"/>
            <a:ext cx="28321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/>
              <a:t>2,9 млн. человек</a:t>
            </a:r>
          </a:p>
          <a:p>
            <a:r>
              <a:rPr lang="ru-RU" sz="2800" b="1"/>
              <a:t>170 дивизий</a:t>
            </a:r>
          </a:p>
          <a:p>
            <a:r>
              <a:rPr lang="en-US" sz="2800" b="1"/>
              <a:t>15</a:t>
            </a:r>
            <a:r>
              <a:rPr lang="ru-RU" sz="2800" b="1"/>
              <a:t>00 танков</a:t>
            </a:r>
          </a:p>
          <a:p>
            <a:r>
              <a:rPr lang="en-US" sz="2800" b="1"/>
              <a:t>1</a:t>
            </a:r>
            <a:r>
              <a:rPr lang="ru-RU" sz="2800" b="1"/>
              <a:t> </a:t>
            </a:r>
            <a:r>
              <a:rPr lang="en-US" sz="2800" b="1"/>
              <a:t>5</a:t>
            </a:r>
            <a:r>
              <a:rPr lang="ru-RU" sz="2800" b="1"/>
              <a:t>00 самолётов</a:t>
            </a:r>
          </a:p>
        </p:txBody>
      </p:sp>
      <p:pic>
        <p:nvPicPr>
          <p:cNvPr id="4105" name="Picture 2" descr="C:\Users\Пользователь\Pictures\Рисунок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9100" y="2578100"/>
            <a:ext cx="2400300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6" name="Picture 5" descr="C:\Users\Пользователь\Pictures\Рисунок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43663" y="2708275"/>
            <a:ext cx="2298700" cy="229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Прямоугольник 1"/>
          <p:cNvSpPr>
            <a:spLocks noChangeArrowheads="1"/>
          </p:cNvSpPr>
          <p:nvPr/>
        </p:nvSpPr>
        <p:spPr bwMode="auto">
          <a:xfrm>
            <a:off x="250825" y="1412875"/>
            <a:ext cx="5113338" cy="547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cs typeface="Times New Roman" pitchFamily="18" charset="0"/>
              </a:rPr>
              <a:t>Разработан к декабрю 1940 г. </a:t>
            </a:r>
          </a:p>
          <a:p>
            <a:r>
              <a:rPr lang="ru-RU" sz="2000">
                <a:cs typeface="Times New Roman" pitchFamily="18" charset="0"/>
              </a:rPr>
              <a:t>Предусматривал: </a:t>
            </a:r>
          </a:p>
          <a:p>
            <a:pPr>
              <a:buFont typeface="Arial" charset="0"/>
              <a:buChar char="•"/>
            </a:pPr>
            <a:r>
              <a:rPr lang="ru-RU" sz="2000" b="1" i="1">
                <a:cs typeface="Times New Roman" pitchFamily="18" charset="0"/>
              </a:rPr>
              <a:t>проведение молниеносной (6 — 7 недель) войны </a:t>
            </a:r>
            <a:r>
              <a:rPr lang="ru-RU" sz="2000" b="1" i="1">
                <a:solidFill>
                  <a:srgbClr val="FF0000"/>
                </a:solidFill>
                <a:cs typeface="Times New Roman" pitchFamily="18" charset="0"/>
              </a:rPr>
              <a:t>(</a:t>
            </a:r>
            <a:r>
              <a:rPr lang="ru-RU" sz="2000" b="1">
                <a:solidFill>
                  <a:srgbClr val="FF0000"/>
                </a:solidFill>
                <a:cs typeface="Times New Roman" pitchFamily="18" charset="0"/>
              </a:rPr>
              <a:t>блицкриг)</a:t>
            </a:r>
          </a:p>
          <a:p>
            <a:pPr>
              <a:buFont typeface="Arial" charset="0"/>
              <a:buChar char="•"/>
            </a:pPr>
            <a:r>
              <a:rPr lang="ru-RU" sz="2000" b="1" i="1">
                <a:cs typeface="Times New Roman" pitchFamily="18" charset="0"/>
              </a:rPr>
              <a:t>одновременное наступление в трех направлениях:</a:t>
            </a:r>
          </a:p>
          <a:p>
            <a:pPr marL="800100" lvl="1" indent="-342900">
              <a:buFont typeface="Wingdings" pitchFamily="2" charset="2"/>
              <a:buChar char="q"/>
            </a:pPr>
            <a:r>
              <a:rPr lang="ru-RU" sz="2000" i="1">
                <a:cs typeface="Times New Roman" pitchFamily="18" charset="0"/>
              </a:rPr>
              <a:t>ленинградском (группа армий «Север»)</a:t>
            </a:r>
          </a:p>
          <a:p>
            <a:pPr marL="800100" lvl="1" indent="-342900">
              <a:buFont typeface="Wingdings" pitchFamily="2" charset="2"/>
              <a:buChar char="q"/>
            </a:pPr>
            <a:r>
              <a:rPr lang="ru-RU" sz="2000" i="1">
                <a:cs typeface="Times New Roman" pitchFamily="18" charset="0"/>
              </a:rPr>
              <a:t>  московском (группа армий «Центр») </a:t>
            </a:r>
          </a:p>
          <a:p>
            <a:pPr marL="800100" lvl="1" indent="-342900">
              <a:buFont typeface="Wingdings" pitchFamily="2" charset="2"/>
              <a:buChar char="q"/>
            </a:pPr>
            <a:r>
              <a:rPr lang="ru-RU" sz="2000" i="1">
                <a:cs typeface="Times New Roman" pitchFamily="18" charset="0"/>
              </a:rPr>
              <a:t>  киевском (группа армий «Юг»). </a:t>
            </a:r>
          </a:p>
          <a:p>
            <a:r>
              <a:rPr lang="ru-RU" sz="2000" b="1" i="1">
                <a:solidFill>
                  <a:srgbClr val="FF0000"/>
                </a:solidFill>
                <a:cs typeface="Times New Roman" pitchFamily="18" charset="0"/>
              </a:rPr>
              <a:t>Цель : выйти на линию Архангельск — Астрахань, захватить европейскую часть  СССР. </a:t>
            </a:r>
          </a:p>
          <a:p>
            <a:pPr>
              <a:spcBef>
                <a:spcPct val="50000"/>
              </a:spcBef>
              <a:buFont typeface="Arial" charset="0"/>
              <a:buChar char="•"/>
            </a:pPr>
            <a:endParaRPr lang="ru-RU" sz="2000">
              <a:latin typeface="Monotype Corsiva" pitchFamily="66" charset="0"/>
            </a:endParaRPr>
          </a:p>
          <a:p>
            <a:pPr>
              <a:spcBef>
                <a:spcPct val="50000"/>
              </a:spcBef>
              <a:buFont typeface="Arial" charset="0"/>
              <a:buChar char="•"/>
            </a:pPr>
            <a:endParaRPr lang="ru-RU" sz="2000">
              <a:latin typeface="Monotype Corsiva" pitchFamily="66" charset="0"/>
            </a:endParaRPr>
          </a:p>
          <a:p>
            <a:pPr>
              <a:spcBef>
                <a:spcPct val="50000"/>
              </a:spcBef>
              <a:buFont typeface="Arial" charset="0"/>
              <a:buChar char="•"/>
            </a:pPr>
            <a:endParaRPr lang="ru-RU" sz="2000">
              <a:latin typeface="Monotype Corsiva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188640"/>
            <a:ext cx="7704856" cy="107721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+mn-cs"/>
              </a:rPr>
              <a:t>План немецкого командования «Барбаросса»</a:t>
            </a:r>
            <a:endParaRPr lang="ru-R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5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+mn-cs"/>
            </a:endParaRPr>
          </a:p>
        </p:txBody>
      </p:sp>
      <p:pic>
        <p:nvPicPr>
          <p:cNvPr id="5124" name="Picture 2" descr="C:\Users\Пользователь\Pictures\Рисунок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51500" y="1484313"/>
            <a:ext cx="3008313" cy="3795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5"/>
          <p:cNvSpPr txBox="1">
            <a:spLocks noChangeArrowheads="1"/>
          </p:cNvSpPr>
          <p:nvPr/>
        </p:nvSpPr>
        <p:spPr bwMode="auto">
          <a:xfrm>
            <a:off x="684213" y="4724400"/>
            <a:ext cx="7704137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ru-RU" b="1"/>
              <a:t>Красная Армия с тяжелыми боями отступала,</a:t>
            </a:r>
          </a:p>
          <a:p>
            <a:pPr marL="342900" indent="-342900"/>
            <a:r>
              <a:rPr lang="ru-RU" b="1"/>
              <a:t>потеряв только за первые три недели войны:</a:t>
            </a:r>
          </a:p>
          <a:p>
            <a:pPr marL="1257300" lvl="2" indent="-342900">
              <a:buFont typeface="Wingdings" pitchFamily="2" charset="2"/>
              <a:buChar char="q"/>
            </a:pPr>
            <a:r>
              <a:rPr lang="ru-RU" b="1"/>
              <a:t>около 850 тыс. человек, </a:t>
            </a:r>
          </a:p>
          <a:p>
            <a:pPr marL="1257300" lvl="2" indent="-342900">
              <a:buFont typeface="Wingdings" pitchFamily="2" charset="2"/>
              <a:buChar char="q"/>
            </a:pPr>
            <a:r>
              <a:rPr lang="ru-RU" b="1"/>
              <a:t>3,5 тыс. самолетов, </a:t>
            </a:r>
          </a:p>
          <a:p>
            <a:pPr marL="1257300" lvl="2" indent="-342900">
              <a:buFont typeface="Wingdings" pitchFamily="2" charset="2"/>
              <a:buChar char="q"/>
            </a:pPr>
            <a:r>
              <a:rPr lang="ru-RU" b="1"/>
              <a:t>до половины танков, имевшихся в пограничных округах. </a:t>
            </a:r>
          </a:p>
          <a:p>
            <a:pPr marL="342900" indent="-342900"/>
            <a:r>
              <a:rPr lang="ru-RU" b="1"/>
              <a:t>К середине июля противнику удалось продвинуться на 300-600 км вглубь страны. </a:t>
            </a:r>
          </a:p>
          <a:p>
            <a:pPr marL="342900" indent="-342900">
              <a:spcBef>
                <a:spcPct val="50000"/>
              </a:spcBef>
            </a:pPr>
            <a:endParaRPr lang="ru-RU" b="1"/>
          </a:p>
        </p:txBody>
      </p:sp>
      <p:pic>
        <p:nvPicPr>
          <p:cNvPr id="7" name="svyaschennaya_voyna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2" descr="C:\Users\Пользователь\Pictures\Рисунок4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0825" y="0"/>
            <a:ext cx="3643313" cy="459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3" descr="C:\Users\Пользователь\Pictures\Рисунок5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80063" y="0"/>
            <a:ext cx="3176587" cy="454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844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250825" y="1196975"/>
            <a:ext cx="8497888" cy="7062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ru-RU" sz="2000" b="1" dirty="0">
                <a:cs typeface="+mn-cs"/>
              </a:rPr>
              <a:t>В стране было </a:t>
            </a:r>
            <a:r>
              <a:rPr lang="ru-RU" sz="2000" b="1" dirty="0">
                <a:solidFill>
                  <a:srgbClr val="FF0000"/>
                </a:solidFill>
                <a:cs typeface="+mn-cs"/>
              </a:rPr>
              <a:t>введено военное положение</a:t>
            </a:r>
            <a:r>
              <a:rPr lang="ru-RU" sz="2000" b="1" dirty="0">
                <a:cs typeface="+mn-cs"/>
              </a:rPr>
              <a:t>: </a:t>
            </a:r>
          </a:p>
          <a:p>
            <a:pPr marL="1257300" lvl="2" indent="-342900">
              <a:buFont typeface="Wingdings" pitchFamily="2" charset="2"/>
              <a:buChar char="v"/>
              <a:defRPr/>
            </a:pPr>
            <a:r>
              <a:rPr lang="ru-RU" sz="2000" b="1" dirty="0">
                <a:cs typeface="+mn-cs"/>
              </a:rPr>
              <a:t>мобилизация всех </a:t>
            </a:r>
            <a:r>
              <a:rPr lang="ru-RU" sz="2000" b="1" dirty="0">
                <a:cs typeface="+mn-cs"/>
              </a:rPr>
              <a:t>военнообязанных</a:t>
            </a:r>
            <a:endParaRPr lang="ru-RU" sz="2400" b="1" dirty="0">
              <a:cs typeface="+mn-cs"/>
            </a:endParaRPr>
          </a:p>
          <a:p>
            <a:pPr marL="1257300" lvl="2" indent="-342900">
              <a:buFont typeface="Wingdings" pitchFamily="2" charset="2"/>
              <a:buChar char="v"/>
              <a:defRPr/>
            </a:pPr>
            <a:r>
              <a:rPr lang="ru-RU" sz="2000" b="1" dirty="0">
                <a:cs typeface="+mn-cs"/>
              </a:rPr>
              <a:t>воссоздание института военных </a:t>
            </a:r>
            <a:r>
              <a:rPr lang="ru-RU" sz="2000" b="1" dirty="0">
                <a:cs typeface="+mn-cs"/>
              </a:rPr>
              <a:t>комиссаров</a:t>
            </a:r>
            <a:endParaRPr lang="ru-RU" sz="2000" b="1" dirty="0">
              <a:cs typeface="+mn-cs"/>
            </a:endParaRPr>
          </a:p>
          <a:p>
            <a:pPr marL="1257300" lvl="2" indent="-342900">
              <a:buFont typeface="Wingdings" pitchFamily="2" charset="2"/>
              <a:buChar char="v"/>
              <a:defRPr/>
            </a:pPr>
            <a:r>
              <a:rPr lang="ru-RU" sz="2000" b="1" dirty="0">
                <a:cs typeface="+mn-cs"/>
              </a:rPr>
              <a:t>введение сверхурочных работ на </a:t>
            </a:r>
            <a:r>
              <a:rPr lang="ru-RU" sz="2000" b="1" dirty="0">
                <a:cs typeface="+mn-cs"/>
              </a:rPr>
              <a:t>предприятиях </a:t>
            </a:r>
            <a:endParaRPr lang="ru-RU" sz="2000" b="1" dirty="0">
              <a:cs typeface="+mn-cs"/>
            </a:endParaRPr>
          </a:p>
          <a:p>
            <a:pPr marL="1257300" lvl="2" indent="-342900">
              <a:buFont typeface="Wingdings" pitchFamily="2" charset="2"/>
              <a:buChar char="v"/>
              <a:defRPr/>
            </a:pPr>
            <a:r>
              <a:rPr lang="ru-RU" sz="2000" b="1" dirty="0">
                <a:cs typeface="+mn-cs"/>
              </a:rPr>
              <a:t>отмена выходных дней и </a:t>
            </a:r>
            <a:r>
              <a:rPr lang="ru-RU" sz="2000" b="1" dirty="0">
                <a:cs typeface="+mn-cs"/>
              </a:rPr>
              <a:t>отпусков </a:t>
            </a:r>
            <a:endParaRPr lang="ru-RU" sz="2000" b="1" dirty="0">
              <a:cs typeface="+mn-cs"/>
            </a:endParaRPr>
          </a:p>
          <a:p>
            <a:pPr marL="1257300" lvl="2" indent="-342900">
              <a:buFont typeface="Wingdings" pitchFamily="2" charset="2"/>
              <a:buChar char="v"/>
              <a:defRPr/>
            </a:pPr>
            <a:r>
              <a:rPr lang="ru-RU" sz="2000" b="1" dirty="0">
                <a:cs typeface="+mn-cs"/>
              </a:rPr>
              <a:t>закрепление рабочих и служащих за предприятием на весь период </a:t>
            </a:r>
            <a:r>
              <a:rPr lang="ru-RU" sz="2000" b="1" dirty="0">
                <a:cs typeface="+mn-cs"/>
              </a:rPr>
              <a:t>войны</a:t>
            </a:r>
            <a:endParaRPr lang="ru-RU" sz="2000" b="1" dirty="0">
              <a:cs typeface="+mn-cs"/>
            </a:endParaRPr>
          </a:p>
          <a:p>
            <a:pPr marL="342900" indent="-342900">
              <a:defRPr/>
            </a:pPr>
            <a:r>
              <a:rPr lang="ru-RU" sz="1900" b="1" dirty="0">
                <a:cs typeface="+mn-cs"/>
              </a:rPr>
              <a:t>Создан </a:t>
            </a:r>
            <a:r>
              <a:rPr lang="ru-RU" sz="1900" b="1" dirty="0">
                <a:solidFill>
                  <a:srgbClr val="FF0000"/>
                </a:solidFill>
                <a:cs typeface="+mn-cs"/>
              </a:rPr>
              <a:t>Государственный комитет обороны</a:t>
            </a:r>
            <a:r>
              <a:rPr lang="ru-RU" sz="1900" b="1" dirty="0">
                <a:cs typeface="+mn-cs"/>
              </a:rPr>
              <a:t>, сосредоточивший</a:t>
            </a:r>
          </a:p>
          <a:p>
            <a:pPr marL="342900" indent="-342900">
              <a:defRPr/>
            </a:pPr>
            <a:r>
              <a:rPr lang="ru-RU" sz="1900" b="1" dirty="0">
                <a:cs typeface="+mn-cs"/>
              </a:rPr>
              <a:t>всю полноту власти в </a:t>
            </a:r>
            <a:r>
              <a:rPr lang="ru-RU" sz="1900" b="1" dirty="0">
                <a:cs typeface="+mn-cs"/>
              </a:rPr>
              <a:t>стране: </a:t>
            </a:r>
            <a:endParaRPr lang="ru-RU" sz="1900" b="1" dirty="0">
              <a:cs typeface="+mn-cs"/>
            </a:endParaRPr>
          </a:p>
          <a:p>
            <a:pPr marL="800100" lvl="1" indent="-342900">
              <a:buFont typeface="Wingdings" pitchFamily="2" charset="2"/>
              <a:buChar char="v"/>
              <a:defRPr/>
            </a:pPr>
            <a:r>
              <a:rPr lang="ru-RU" sz="1900" b="1" dirty="0">
                <a:cs typeface="+mn-cs"/>
              </a:rPr>
              <a:t>осуществлял государственное и хозяйственное руководство </a:t>
            </a:r>
          </a:p>
          <a:p>
            <a:pPr marL="800100" lvl="1" indent="-342900">
              <a:buFont typeface="Wingdings" pitchFamily="2" charset="2"/>
              <a:buChar char="v"/>
              <a:defRPr/>
            </a:pPr>
            <a:r>
              <a:rPr lang="ru-RU" sz="1900" b="1" dirty="0">
                <a:cs typeface="+mn-cs"/>
              </a:rPr>
              <a:t>объединял </a:t>
            </a:r>
            <a:r>
              <a:rPr lang="ru-RU" sz="1900" b="1" dirty="0">
                <a:cs typeface="+mn-cs"/>
              </a:rPr>
              <a:t>деятельность государственных и военных учреждений, партийных, профсоюзных и комсомольских организаций </a:t>
            </a:r>
          </a:p>
          <a:p>
            <a:pPr marL="342900" indent="-342900">
              <a:defRPr/>
            </a:pPr>
            <a:r>
              <a:rPr lang="ru-RU" sz="1900" b="1" dirty="0">
                <a:cs typeface="+mn-cs"/>
              </a:rPr>
              <a:t>Созданы</a:t>
            </a:r>
            <a:r>
              <a:rPr lang="ru-RU" sz="1900" b="1" dirty="0">
                <a:cs typeface="+mn-cs"/>
              </a:rPr>
              <a:t>:</a:t>
            </a:r>
          </a:p>
          <a:p>
            <a:pPr marL="1257300" lvl="2" indent="-342900">
              <a:buFont typeface="Wingdings" pitchFamily="2" charset="2"/>
              <a:buChar char="v"/>
              <a:defRPr/>
            </a:pPr>
            <a:r>
              <a:rPr lang="ru-RU" sz="1900" b="1" dirty="0">
                <a:cs typeface="+mn-cs"/>
              </a:rPr>
              <a:t>Ставка Верховного </a:t>
            </a:r>
            <a:r>
              <a:rPr lang="ru-RU" sz="1900" b="1" dirty="0">
                <a:cs typeface="+mn-cs"/>
              </a:rPr>
              <a:t>главнокомандования</a:t>
            </a:r>
            <a:endParaRPr lang="ru-RU" sz="1900" b="1" dirty="0">
              <a:cs typeface="+mn-cs"/>
            </a:endParaRPr>
          </a:p>
          <a:p>
            <a:pPr marL="1257300" lvl="2" indent="-342900">
              <a:buFont typeface="Wingdings" pitchFamily="2" charset="2"/>
              <a:buChar char="v"/>
              <a:defRPr/>
            </a:pPr>
            <a:r>
              <a:rPr lang="ru-RU" sz="1900" b="1" dirty="0">
                <a:cs typeface="+mn-cs"/>
              </a:rPr>
              <a:t>С</a:t>
            </a:r>
            <a:r>
              <a:rPr lang="ru-RU" sz="2000" b="1" dirty="0">
                <a:cs typeface="+mn-cs"/>
              </a:rPr>
              <a:t>овет </a:t>
            </a:r>
            <a:r>
              <a:rPr lang="ru-RU" sz="2000" b="1" dirty="0">
                <a:cs typeface="+mn-cs"/>
              </a:rPr>
              <a:t>по </a:t>
            </a:r>
            <a:r>
              <a:rPr lang="ru-RU" sz="2000" b="1" dirty="0">
                <a:cs typeface="+mn-cs"/>
              </a:rPr>
              <a:t>эвакуации</a:t>
            </a:r>
          </a:p>
          <a:p>
            <a:pPr marL="1257300" lvl="2" indent="-342900">
              <a:buFont typeface="Wingdings" pitchFamily="2" charset="2"/>
              <a:buChar char="v"/>
              <a:defRPr/>
            </a:pPr>
            <a:r>
              <a:rPr lang="ru-RU" sz="2000" b="1" dirty="0">
                <a:cs typeface="+mn-cs"/>
              </a:rPr>
              <a:t>Советское </a:t>
            </a:r>
            <a:r>
              <a:rPr lang="ru-RU" sz="2000" b="1" dirty="0">
                <a:cs typeface="+mn-cs"/>
              </a:rPr>
              <a:t>информационное бюро </a:t>
            </a:r>
            <a:r>
              <a:rPr lang="ru-RU" sz="2000" b="1" dirty="0">
                <a:cs typeface="+mn-cs"/>
              </a:rPr>
              <a:t>(</a:t>
            </a:r>
            <a:r>
              <a:rPr lang="ru-RU" sz="2000" b="1" dirty="0" err="1">
                <a:cs typeface="+mn-cs"/>
              </a:rPr>
              <a:t>Совинформбюро</a:t>
            </a:r>
            <a:r>
              <a:rPr lang="ru-RU" sz="2000" b="1" dirty="0">
                <a:cs typeface="+mn-cs"/>
              </a:rPr>
              <a:t>) для </a:t>
            </a:r>
            <a:r>
              <a:rPr lang="ru-RU" sz="2000" b="1" dirty="0">
                <a:cs typeface="+mn-cs"/>
              </a:rPr>
              <a:t>своевременного информирования населения о событиях на фронте и в тылу врага</a:t>
            </a:r>
          </a:p>
          <a:p>
            <a:pPr>
              <a:defRPr/>
            </a:pPr>
            <a:endParaRPr lang="ru-RU" sz="2000" b="1" dirty="0">
              <a:cs typeface="+mn-cs"/>
            </a:endParaRPr>
          </a:p>
          <a:p>
            <a:pPr marL="1257300" lvl="2" indent="-342900">
              <a:buFont typeface="Wingdings" pitchFamily="2" charset="2"/>
              <a:buChar char="v"/>
              <a:defRPr/>
            </a:pPr>
            <a:endParaRPr lang="ru-RU" sz="2000" b="1" dirty="0">
              <a:cs typeface="+mn-cs"/>
            </a:endParaRPr>
          </a:p>
          <a:p>
            <a:pPr marL="1257300" lvl="2" indent="-342900">
              <a:buFont typeface="Wingdings" pitchFamily="2" charset="2"/>
              <a:buChar char="q"/>
              <a:defRPr/>
            </a:pPr>
            <a:endParaRPr lang="ru-RU" sz="2000" b="1" dirty="0">
              <a:cs typeface="+mn-cs"/>
            </a:endParaRPr>
          </a:p>
          <a:p>
            <a:pPr marL="1257300" lvl="2" indent="-342900">
              <a:buFont typeface="Wingdings" pitchFamily="2" charset="2"/>
              <a:buChar char="q"/>
              <a:defRPr/>
            </a:pPr>
            <a:endParaRPr lang="ru-RU" sz="2000" b="1" dirty="0">
              <a:cs typeface="+mn-cs"/>
            </a:endParaRPr>
          </a:p>
          <a:p>
            <a:pPr marL="342900" indent="-342900">
              <a:defRPr/>
            </a:pPr>
            <a:endParaRPr lang="ru-RU" sz="2000" b="1" dirty="0">
              <a:cs typeface="+mn-cs"/>
            </a:endParaRPr>
          </a:p>
        </p:txBody>
      </p:sp>
      <p:sp>
        <p:nvSpPr>
          <p:cNvPr id="3" name="Заголовок 4"/>
          <p:cNvSpPr txBox="1">
            <a:spLocks/>
          </p:cNvSpPr>
          <p:nvPr/>
        </p:nvSpPr>
        <p:spPr>
          <a:xfrm>
            <a:off x="457200" y="307528"/>
            <a:ext cx="843528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+mj-ea"/>
                <a:cs typeface="Times New Roman" pitchFamily="18" charset="0"/>
              </a:rPr>
              <a:t>Мероприятия по организации отпора врагу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Пользователь\Pictures\Рисунок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59875" cy="687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8975" indent="-571500">
              <a:buFont typeface="Wingdings 2" pitchFamily="18" charset="2"/>
              <a:buNone/>
            </a:pPr>
            <a:r>
              <a:rPr lang="en-US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период – 22 июня 1941 – 18 ноября 1942 </a:t>
            </a:r>
          </a:p>
          <a:p>
            <a:pPr marL="688975" indent="-571500">
              <a:buFont typeface="Wingdings 2" pitchFamily="18" charset="2"/>
              <a:buNone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(стратегическая инициатива в руках фашистской Германии,</a:t>
            </a:r>
          </a:p>
          <a:p>
            <a:pPr marL="688975" indent="-571500">
              <a:buFont typeface="Wingdings 2" pitchFamily="18" charset="2"/>
              <a:buNone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тяжелые оборонительные бои Красной Армии, </a:t>
            </a:r>
          </a:p>
          <a:p>
            <a:pPr marL="688975" indent="-571500">
              <a:buFont typeface="Wingdings 2" pitchFamily="18" charset="2"/>
              <a:buNone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разгром  немцев под Москвой, провал блицкрига)</a:t>
            </a:r>
          </a:p>
          <a:p>
            <a:pPr marL="688975" indent="-571500">
              <a:buFont typeface="Wingdings 2" pitchFamily="18" charset="2"/>
              <a:buNone/>
            </a:pPr>
            <a:r>
              <a:rPr lang="en-US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период – 19 ноября 1942 – 31 декабря 1943 </a:t>
            </a:r>
          </a:p>
          <a:p>
            <a:pPr marL="688975" indent="-571500">
              <a:buFont typeface="Wingdings 2" pitchFamily="18" charset="2"/>
              <a:buNone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(коренной перелом в ходе войны: стратегическая инициатива</a:t>
            </a:r>
          </a:p>
          <a:p>
            <a:pPr marL="688975" indent="-571500">
              <a:buFont typeface="Wingdings 2" pitchFamily="18" charset="2"/>
              <a:buNone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перешла в руки советских войск)</a:t>
            </a:r>
          </a:p>
          <a:p>
            <a:pPr marL="688975" indent="-571500">
              <a:buFont typeface="Wingdings 2" pitchFamily="18" charset="2"/>
              <a:buNone/>
            </a:pPr>
            <a:r>
              <a:rPr lang="en-US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 </a:t>
            </a:r>
            <a:r>
              <a:rPr lang="ru-RU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период – 1 января 1944 – 9 мая 1945</a:t>
            </a:r>
          </a:p>
          <a:p>
            <a:pPr marL="688975" indent="-571500">
              <a:buFont typeface="Arial" charset="0"/>
              <a:buNone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(время решающих побед Советской Армии и освобождения </a:t>
            </a:r>
          </a:p>
          <a:p>
            <a:pPr marL="688975" indent="-571500">
              <a:buFont typeface="Arial" charset="0"/>
              <a:buNone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территории СССР  и стран Европы, разгром и безоговорочная</a:t>
            </a:r>
          </a:p>
          <a:p>
            <a:pPr marL="688975" indent="-571500">
              <a:buFont typeface="Arial" charset="0"/>
              <a:buNone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капитуляция Германии)</a:t>
            </a: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307528"/>
            <a:ext cx="8229600" cy="1077218"/>
          </a:xfrm>
        </p:spPr>
        <p:txBody>
          <a:bodyPr rtlCol="0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Периодизация Великой Отечественной 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войны</a:t>
            </a:r>
            <a:endParaRPr lang="ru-R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5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8"/>
          <p:cNvSpPr txBox="1">
            <a:spLocks noChangeArrowheads="1"/>
          </p:cNvSpPr>
          <p:nvPr/>
        </p:nvSpPr>
        <p:spPr bwMode="auto">
          <a:xfrm>
            <a:off x="5076825" y="836613"/>
            <a:ext cx="3527425" cy="566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endParaRPr lang="ru-RU"/>
          </a:p>
          <a:p>
            <a:pPr marL="342900" indent="-342900">
              <a:buFontTx/>
              <a:buAutoNum type="arabicPeriod"/>
            </a:pPr>
            <a:endParaRPr lang="ru-RU" sz="2000">
              <a:cs typeface="Times New Roman" pitchFamily="18" charset="0"/>
            </a:endParaRPr>
          </a:p>
          <a:p>
            <a:pPr marL="342900" indent="-342900"/>
            <a:r>
              <a:rPr lang="ru-RU" b="1">
                <a:cs typeface="Times New Roman" pitchFamily="18" charset="0"/>
              </a:rPr>
              <a:t>Оборона Брестской крепости</a:t>
            </a:r>
          </a:p>
          <a:p>
            <a:pPr marL="342900" indent="-342900"/>
            <a:r>
              <a:rPr lang="ru-RU" b="1">
                <a:cs typeface="Times New Roman" pitchFamily="18" charset="0"/>
              </a:rPr>
              <a:t>Белостокско-Минское сражение </a:t>
            </a:r>
          </a:p>
          <a:p>
            <a:pPr marL="342900" indent="-342900"/>
            <a:r>
              <a:rPr lang="ru-RU" b="1">
                <a:cs typeface="Times New Roman" pitchFamily="18" charset="0"/>
              </a:rPr>
              <a:t>(22 июня — 8 июля 1941)</a:t>
            </a:r>
          </a:p>
          <a:p>
            <a:pPr marL="342900" indent="-342900"/>
            <a:r>
              <a:rPr lang="ru-RU" b="1">
                <a:cs typeface="Times New Roman" pitchFamily="18" charset="0"/>
              </a:rPr>
              <a:t>Смоленское сражение </a:t>
            </a:r>
          </a:p>
          <a:p>
            <a:pPr marL="342900" indent="-342900"/>
            <a:r>
              <a:rPr lang="ru-RU" b="1">
                <a:cs typeface="Times New Roman" pitchFamily="18" charset="0"/>
              </a:rPr>
              <a:t>(10 июля — 10 сентября)</a:t>
            </a:r>
          </a:p>
          <a:p>
            <a:pPr marL="342900" indent="-342900"/>
            <a:r>
              <a:rPr lang="ru-RU" b="1">
                <a:cs typeface="Times New Roman" pitchFamily="18" charset="0"/>
              </a:rPr>
              <a:t>Сражение за Киев </a:t>
            </a:r>
          </a:p>
          <a:p>
            <a:pPr marL="342900" indent="-342900"/>
            <a:r>
              <a:rPr lang="ru-RU" b="1">
                <a:cs typeface="Times New Roman" pitchFamily="18" charset="0"/>
              </a:rPr>
              <a:t>(7 августа — 26 сентября 1941)</a:t>
            </a:r>
          </a:p>
          <a:p>
            <a:pPr marL="342900" indent="-342900"/>
            <a:r>
              <a:rPr lang="ru-RU" b="1">
                <a:cs typeface="Times New Roman" pitchFamily="18" charset="0"/>
              </a:rPr>
              <a:t>Оборона Ленинграда и начало его блокады </a:t>
            </a:r>
          </a:p>
          <a:p>
            <a:pPr marL="342900" indent="-342900"/>
            <a:r>
              <a:rPr lang="ru-RU" b="1">
                <a:solidFill>
                  <a:srgbClr val="FF0000"/>
                </a:solidFill>
                <a:cs typeface="Times New Roman" pitchFamily="18" charset="0"/>
              </a:rPr>
              <a:t>(8 сентября 1941 — 27 января 1944)</a:t>
            </a:r>
          </a:p>
          <a:p>
            <a:pPr marL="342900" indent="-342900"/>
            <a:r>
              <a:rPr lang="ru-RU" b="1">
                <a:cs typeface="Times New Roman" pitchFamily="18" charset="0"/>
              </a:rPr>
              <a:t>Оборона Одессы</a:t>
            </a:r>
          </a:p>
          <a:p>
            <a:pPr marL="342900" indent="-342900"/>
            <a:r>
              <a:rPr lang="ru-RU" b="1">
                <a:cs typeface="Times New Roman" pitchFamily="18" charset="0"/>
              </a:rPr>
              <a:t>(5 августа — 16 октября 1941)</a:t>
            </a:r>
          </a:p>
          <a:p>
            <a:pPr marL="342900" indent="-342900"/>
            <a:r>
              <a:rPr lang="ru-RU" b="1">
                <a:cs typeface="Times New Roman" pitchFamily="18" charset="0"/>
              </a:rPr>
              <a:t>Оборона Севастополя </a:t>
            </a:r>
          </a:p>
          <a:p>
            <a:pPr marL="342900" indent="-342900"/>
            <a:r>
              <a:rPr lang="ru-RU" b="1">
                <a:cs typeface="Times New Roman" pitchFamily="18" charset="0"/>
              </a:rPr>
              <a:t>(4 октября 1941 — 4 июля 1942)</a:t>
            </a:r>
          </a:p>
          <a:p>
            <a:pPr marL="342900" indent="-342900"/>
            <a:r>
              <a:rPr lang="ru-RU" b="1">
                <a:cs typeface="Times New Roman" pitchFamily="18" charset="0"/>
              </a:rPr>
              <a:t>Оборонительный период Московской битвы </a:t>
            </a:r>
          </a:p>
          <a:p>
            <a:pPr marL="342900" indent="-342900"/>
            <a:r>
              <a:rPr lang="ru-RU" b="1">
                <a:solidFill>
                  <a:srgbClr val="FF0000"/>
                </a:solidFill>
                <a:cs typeface="Times New Roman" pitchFamily="18" charset="0"/>
              </a:rPr>
              <a:t>(30 сентября — 4 декабря 1941)</a:t>
            </a:r>
          </a:p>
        </p:txBody>
      </p:sp>
      <p:sp>
        <p:nvSpPr>
          <p:cNvPr id="10243" name="Прямоугольник 5"/>
          <p:cNvSpPr>
            <a:spLocks noChangeArrowheads="1"/>
          </p:cNvSpPr>
          <p:nvPr/>
        </p:nvSpPr>
        <p:spPr bwMode="auto">
          <a:xfrm>
            <a:off x="5148263" y="188913"/>
            <a:ext cx="345598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88975" indent="-571500">
              <a:buFont typeface="Wingdings 2" pitchFamily="18" charset="2"/>
              <a:buNone/>
            </a:pPr>
            <a:r>
              <a:rPr lang="en-US" b="1">
                <a:solidFill>
                  <a:srgbClr val="FF0000"/>
                </a:solidFill>
                <a:cs typeface="Times New Roman" pitchFamily="18" charset="0"/>
              </a:rPr>
              <a:t>I </a:t>
            </a:r>
            <a:r>
              <a:rPr lang="ru-RU" b="1">
                <a:solidFill>
                  <a:srgbClr val="FF0000"/>
                </a:solidFill>
                <a:cs typeface="Times New Roman" pitchFamily="18" charset="0"/>
              </a:rPr>
              <a:t> период – 22 июня 1941 – </a:t>
            </a:r>
          </a:p>
          <a:p>
            <a:pPr marL="688975" indent="-571500">
              <a:buFont typeface="Wingdings 2" pitchFamily="18" charset="2"/>
              <a:buNone/>
            </a:pPr>
            <a:r>
              <a:rPr lang="ru-RU" b="1">
                <a:solidFill>
                  <a:srgbClr val="FF0000"/>
                </a:solidFill>
                <a:cs typeface="Times New Roman" pitchFamily="18" charset="0"/>
              </a:rPr>
              <a:t>18 ноября 1942 </a:t>
            </a:r>
          </a:p>
        </p:txBody>
      </p:sp>
      <p:pic>
        <p:nvPicPr>
          <p:cNvPr id="10244" name="Picture 2" descr="C:\Users\Пользователь\Pictures\Рисунок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404813"/>
            <a:ext cx="3962400" cy="573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701</TotalTime>
  <Words>631</Words>
  <Application>Microsoft Office PowerPoint</Application>
  <PresentationFormat>Экран (4:3)</PresentationFormat>
  <Paragraphs>118</Paragraphs>
  <Slides>12</Slides>
  <Notes>2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Times New Roman</vt:lpstr>
      <vt:lpstr>Arial</vt:lpstr>
      <vt:lpstr>Calibri</vt:lpstr>
      <vt:lpstr>Monotype Corsiva</vt:lpstr>
      <vt:lpstr>Wingdings</vt:lpstr>
      <vt:lpstr>Wingdings 2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Периодизация Великой Отечественной  войны</vt:lpstr>
      <vt:lpstr>Слайд 9</vt:lpstr>
      <vt:lpstr>Слайд 10</vt:lpstr>
      <vt:lpstr>Слайд 11</vt:lpstr>
      <vt:lpstr>Слайд 12</vt:lpstr>
    </vt:vector>
  </TitlesOfParts>
  <Company>MoBIL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Великая Отечественная война 22 июня 1945 г – 9 мая 1945 г.</dc:title>
  <dc:creator>Леонид</dc:creator>
  <cp:lastModifiedBy>Пользователь</cp:lastModifiedBy>
  <cp:revision>68</cp:revision>
  <dcterms:created xsi:type="dcterms:W3CDTF">2009-02-17T10:08:54Z</dcterms:created>
  <dcterms:modified xsi:type="dcterms:W3CDTF">2011-08-07T17:39:10Z</dcterms:modified>
</cp:coreProperties>
</file>