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256" r:id="rId2"/>
    <p:sldId id="258" r:id="rId3"/>
    <p:sldId id="320" r:id="rId4"/>
    <p:sldId id="262" r:id="rId5"/>
    <p:sldId id="334" r:id="rId6"/>
    <p:sldId id="321" r:id="rId7"/>
    <p:sldId id="322" r:id="rId8"/>
    <p:sldId id="264" r:id="rId9"/>
    <p:sldId id="323" r:id="rId10"/>
    <p:sldId id="324" r:id="rId11"/>
    <p:sldId id="336" r:id="rId12"/>
    <p:sldId id="325" r:id="rId13"/>
    <p:sldId id="326" r:id="rId14"/>
    <p:sldId id="333" r:id="rId15"/>
    <p:sldId id="328" r:id="rId16"/>
    <p:sldId id="327" r:id="rId17"/>
    <p:sldId id="329" r:id="rId18"/>
    <p:sldId id="335" r:id="rId19"/>
    <p:sldId id="270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718" autoAdjust="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FE933F-2542-4B6F-9263-75E4DC17026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9B9A55-13CD-4A32-B849-96BE7DE5C76C}">
      <dgm:prSet phldrT="[Текст]" custT="1"/>
      <dgm:spPr>
        <a:solidFill>
          <a:schemeClr val="tx1"/>
        </a:solidFill>
      </dgm:spPr>
      <dgm:t>
        <a:bodyPr/>
        <a:lstStyle/>
        <a:p>
          <a:r>
            <a:rPr lang="ru-RU" sz="1800" dirty="0" smtClean="0"/>
            <a:t> </a:t>
          </a:r>
          <a:r>
            <a:rPr lang="ru-RU" sz="2000" b="1" dirty="0" smtClean="0"/>
            <a:t>Перенос центра тяжести на развитие легкой и пищевой промышленности, а также сельского хозяйства.</a:t>
          </a:r>
          <a:endParaRPr lang="ru-RU" sz="2000" b="1" dirty="0"/>
        </a:p>
      </dgm:t>
    </dgm:pt>
    <dgm:pt modelId="{1DEF0118-8C6A-4E94-B80C-22F43D8E3EF6}" type="parTrans" cxnId="{D9A7A6B0-6FCF-4C75-8C1D-2253EE776110}">
      <dgm:prSet/>
      <dgm:spPr/>
      <dgm:t>
        <a:bodyPr/>
        <a:lstStyle/>
        <a:p>
          <a:endParaRPr lang="ru-RU"/>
        </a:p>
      </dgm:t>
    </dgm:pt>
    <dgm:pt modelId="{2954E6BC-CB85-479C-BFBF-9259F5DF7338}" type="sibTrans" cxnId="{D9A7A6B0-6FCF-4C75-8C1D-2253EE776110}">
      <dgm:prSet/>
      <dgm:spPr/>
      <dgm:t>
        <a:bodyPr/>
        <a:lstStyle/>
        <a:p>
          <a:endParaRPr lang="ru-RU" dirty="0"/>
        </a:p>
      </dgm:t>
    </dgm:pt>
    <dgm:pt modelId="{02ACF139-1C75-4849-B9CC-6CA033D4EB84}">
      <dgm:prSet phldrT="[Текст]" custT="1"/>
      <dgm:spPr>
        <a:solidFill>
          <a:schemeClr val="tx1"/>
        </a:solidFill>
      </dgm:spPr>
      <dgm:t>
        <a:bodyPr/>
        <a:lstStyle/>
        <a:p>
          <a:r>
            <a:rPr lang="ru-RU" sz="2000" b="1" dirty="0" smtClean="0"/>
            <a:t>Повышение урожайности и усиление личной заинтересованности колхозников.</a:t>
          </a:r>
          <a:endParaRPr lang="ru-RU" sz="2000" b="1" dirty="0"/>
        </a:p>
      </dgm:t>
    </dgm:pt>
    <dgm:pt modelId="{2D948316-09B5-4A4A-A20A-ECC801D76EF1}" type="parTrans" cxnId="{0EE771AD-50C9-47A2-8A5F-D8A82819A729}">
      <dgm:prSet/>
      <dgm:spPr/>
      <dgm:t>
        <a:bodyPr/>
        <a:lstStyle/>
        <a:p>
          <a:endParaRPr lang="ru-RU"/>
        </a:p>
      </dgm:t>
    </dgm:pt>
    <dgm:pt modelId="{FF337C8F-C8CF-4455-ADC7-86B9C021C9C2}" type="sibTrans" cxnId="{0EE771AD-50C9-47A2-8A5F-D8A82819A729}">
      <dgm:prSet/>
      <dgm:spPr/>
      <dgm:t>
        <a:bodyPr/>
        <a:lstStyle/>
        <a:p>
          <a:endParaRPr lang="ru-RU" dirty="0"/>
        </a:p>
      </dgm:t>
    </dgm:pt>
    <dgm:pt modelId="{E6F90355-B291-4188-B09E-ECFB0A2093E0}">
      <dgm:prSet phldrT="[Текст]" custT="1"/>
      <dgm:spPr>
        <a:solidFill>
          <a:schemeClr val="tx1"/>
        </a:solidFill>
      </dgm:spPr>
      <dgm:t>
        <a:bodyPr/>
        <a:lstStyle/>
        <a:p>
          <a:r>
            <a:rPr lang="ru-RU" sz="2000" b="1" dirty="0" smtClean="0"/>
            <a:t>Снижение нормы обязательных поставок с подсобных хозяйств, снижение денежного налога и списание долгов.</a:t>
          </a:r>
          <a:endParaRPr lang="ru-RU" sz="2000" b="1" dirty="0"/>
        </a:p>
      </dgm:t>
    </dgm:pt>
    <dgm:pt modelId="{762F494D-60F5-45DF-8801-7567692101B9}" type="parTrans" cxnId="{D958EA36-AB87-46FE-A4DD-0948BB781F93}">
      <dgm:prSet/>
      <dgm:spPr/>
      <dgm:t>
        <a:bodyPr/>
        <a:lstStyle/>
        <a:p>
          <a:endParaRPr lang="ru-RU"/>
        </a:p>
      </dgm:t>
    </dgm:pt>
    <dgm:pt modelId="{E0FF2112-A32C-4E23-B7DA-6DD7918AF499}" type="sibTrans" cxnId="{D958EA36-AB87-46FE-A4DD-0948BB781F93}">
      <dgm:prSet/>
      <dgm:spPr/>
      <dgm:t>
        <a:bodyPr/>
        <a:lstStyle/>
        <a:p>
          <a:endParaRPr lang="ru-RU"/>
        </a:p>
      </dgm:t>
    </dgm:pt>
    <dgm:pt modelId="{88049CD2-5F66-44D2-B13D-E655E43C3CAB}" type="pres">
      <dgm:prSet presAssocID="{54FE933F-2542-4B6F-9263-75E4DC17026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80AA79-371B-4F67-A272-210D894488B7}" type="pres">
      <dgm:prSet presAssocID="{54FE933F-2542-4B6F-9263-75E4DC170267}" presName="dummyMaxCanvas" presStyleCnt="0">
        <dgm:presLayoutVars/>
      </dgm:prSet>
      <dgm:spPr/>
    </dgm:pt>
    <dgm:pt modelId="{0F20FEDB-D0E3-4484-A998-E2DC144B1ABE}" type="pres">
      <dgm:prSet presAssocID="{54FE933F-2542-4B6F-9263-75E4DC170267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849677-9C22-4175-ADA5-E04D492A8EF2}" type="pres">
      <dgm:prSet presAssocID="{54FE933F-2542-4B6F-9263-75E4DC170267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CD74E-62CC-4F93-921C-0507BE092F88}" type="pres">
      <dgm:prSet presAssocID="{54FE933F-2542-4B6F-9263-75E4DC170267}" presName="ThreeNodes_3" presStyleLbl="node1" presStyleIdx="2" presStyleCnt="3" custLinFactNeighborX="-19486" custLinFactNeighborY="3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519C8-9539-4395-956C-D88A78E440A6}" type="pres">
      <dgm:prSet presAssocID="{54FE933F-2542-4B6F-9263-75E4DC17026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B2AA4-325D-42AB-9F7D-E51DBCD5E046}" type="pres">
      <dgm:prSet presAssocID="{54FE933F-2542-4B6F-9263-75E4DC170267}" presName="ThreeConn_2-3" presStyleLbl="fgAccFollowNode1" presStyleIdx="1" presStyleCnt="2" custLinFactNeighborX="-46633" custLinFactNeighborY="-2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442F6E-A77C-4B43-BAA2-08BED8EFF846}" type="pres">
      <dgm:prSet presAssocID="{54FE933F-2542-4B6F-9263-75E4DC17026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9FA227-82E3-451D-9805-8999FA70A650}" type="pres">
      <dgm:prSet presAssocID="{54FE933F-2542-4B6F-9263-75E4DC17026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3B026-427C-499C-8B64-FCA0021F8AE2}" type="pres">
      <dgm:prSet presAssocID="{54FE933F-2542-4B6F-9263-75E4DC17026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AB4BB0-B913-429B-BC15-F1763137050F}" type="presOf" srcId="{02ACF139-1C75-4849-B9CC-6CA033D4EB84}" destId="{18849677-9C22-4175-ADA5-E04D492A8EF2}" srcOrd="0" destOrd="0" presId="urn:microsoft.com/office/officeart/2005/8/layout/vProcess5"/>
    <dgm:cxn modelId="{EC4B471F-ACEB-4942-AD3E-985B1F7AF4E7}" type="presOf" srcId="{809B9A55-13CD-4A32-B849-96BE7DE5C76C}" destId="{6E442F6E-A77C-4B43-BAA2-08BED8EFF846}" srcOrd="1" destOrd="0" presId="urn:microsoft.com/office/officeart/2005/8/layout/vProcess5"/>
    <dgm:cxn modelId="{5D61BA99-A4AE-4405-84B5-6BC30EC420FC}" type="presOf" srcId="{2954E6BC-CB85-479C-BFBF-9259F5DF7338}" destId="{270519C8-9539-4395-956C-D88A78E440A6}" srcOrd="0" destOrd="0" presId="urn:microsoft.com/office/officeart/2005/8/layout/vProcess5"/>
    <dgm:cxn modelId="{D958EA36-AB87-46FE-A4DD-0948BB781F93}" srcId="{54FE933F-2542-4B6F-9263-75E4DC170267}" destId="{E6F90355-B291-4188-B09E-ECFB0A2093E0}" srcOrd="2" destOrd="0" parTransId="{762F494D-60F5-45DF-8801-7567692101B9}" sibTransId="{E0FF2112-A32C-4E23-B7DA-6DD7918AF499}"/>
    <dgm:cxn modelId="{D37D4EA7-7A91-4763-9897-2C43E28BFE72}" type="presOf" srcId="{FF337C8F-C8CF-4455-ADC7-86B9C021C9C2}" destId="{0B0B2AA4-325D-42AB-9F7D-E51DBCD5E046}" srcOrd="0" destOrd="0" presId="urn:microsoft.com/office/officeart/2005/8/layout/vProcess5"/>
    <dgm:cxn modelId="{0EE771AD-50C9-47A2-8A5F-D8A82819A729}" srcId="{54FE933F-2542-4B6F-9263-75E4DC170267}" destId="{02ACF139-1C75-4849-B9CC-6CA033D4EB84}" srcOrd="1" destOrd="0" parTransId="{2D948316-09B5-4A4A-A20A-ECC801D76EF1}" sibTransId="{FF337C8F-C8CF-4455-ADC7-86B9C021C9C2}"/>
    <dgm:cxn modelId="{3ACEAB05-B575-4C5D-807A-5CF751101333}" type="presOf" srcId="{809B9A55-13CD-4A32-B849-96BE7DE5C76C}" destId="{0F20FEDB-D0E3-4484-A998-E2DC144B1ABE}" srcOrd="0" destOrd="0" presId="urn:microsoft.com/office/officeart/2005/8/layout/vProcess5"/>
    <dgm:cxn modelId="{D9A7A6B0-6FCF-4C75-8C1D-2253EE776110}" srcId="{54FE933F-2542-4B6F-9263-75E4DC170267}" destId="{809B9A55-13CD-4A32-B849-96BE7DE5C76C}" srcOrd="0" destOrd="0" parTransId="{1DEF0118-8C6A-4E94-B80C-22F43D8E3EF6}" sibTransId="{2954E6BC-CB85-479C-BFBF-9259F5DF7338}"/>
    <dgm:cxn modelId="{800947AA-7865-4FFB-ADD1-743C540F9750}" type="presOf" srcId="{E6F90355-B291-4188-B09E-ECFB0A2093E0}" destId="{6F4CD74E-62CC-4F93-921C-0507BE092F88}" srcOrd="0" destOrd="0" presId="urn:microsoft.com/office/officeart/2005/8/layout/vProcess5"/>
    <dgm:cxn modelId="{AABA68F6-50BB-4BDB-96E6-8319B89722FB}" type="presOf" srcId="{54FE933F-2542-4B6F-9263-75E4DC170267}" destId="{88049CD2-5F66-44D2-B13D-E655E43C3CAB}" srcOrd="0" destOrd="0" presId="urn:microsoft.com/office/officeart/2005/8/layout/vProcess5"/>
    <dgm:cxn modelId="{F9428B66-AF84-4DF9-AB70-106C457306CD}" type="presOf" srcId="{02ACF139-1C75-4849-B9CC-6CA033D4EB84}" destId="{FB9FA227-82E3-451D-9805-8999FA70A650}" srcOrd="1" destOrd="0" presId="urn:microsoft.com/office/officeart/2005/8/layout/vProcess5"/>
    <dgm:cxn modelId="{C59E238D-FA2B-411E-9053-DB9DA6F6505B}" type="presOf" srcId="{E6F90355-B291-4188-B09E-ECFB0A2093E0}" destId="{D643B026-427C-499C-8B64-FCA0021F8AE2}" srcOrd="1" destOrd="0" presId="urn:microsoft.com/office/officeart/2005/8/layout/vProcess5"/>
    <dgm:cxn modelId="{D841EC80-112B-4611-AD4D-2285C50C9351}" type="presParOf" srcId="{88049CD2-5F66-44D2-B13D-E655E43C3CAB}" destId="{6D80AA79-371B-4F67-A272-210D894488B7}" srcOrd="0" destOrd="0" presId="urn:microsoft.com/office/officeart/2005/8/layout/vProcess5"/>
    <dgm:cxn modelId="{C9115F97-4F28-443A-9CBF-AAC1BDC622D2}" type="presParOf" srcId="{88049CD2-5F66-44D2-B13D-E655E43C3CAB}" destId="{0F20FEDB-D0E3-4484-A998-E2DC144B1ABE}" srcOrd="1" destOrd="0" presId="urn:microsoft.com/office/officeart/2005/8/layout/vProcess5"/>
    <dgm:cxn modelId="{79D1455D-C267-4BD5-9B6F-61D1BDEB9901}" type="presParOf" srcId="{88049CD2-5F66-44D2-B13D-E655E43C3CAB}" destId="{18849677-9C22-4175-ADA5-E04D492A8EF2}" srcOrd="2" destOrd="0" presId="urn:microsoft.com/office/officeart/2005/8/layout/vProcess5"/>
    <dgm:cxn modelId="{9B269AA7-2854-4299-BA5C-B3C9C87E60C1}" type="presParOf" srcId="{88049CD2-5F66-44D2-B13D-E655E43C3CAB}" destId="{6F4CD74E-62CC-4F93-921C-0507BE092F88}" srcOrd="3" destOrd="0" presId="urn:microsoft.com/office/officeart/2005/8/layout/vProcess5"/>
    <dgm:cxn modelId="{AFCD32D5-CEAA-4F6A-9FEA-E5025091291D}" type="presParOf" srcId="{88049CD2-5F66-44D2-B13D-E655E43C3CAB}" destId="{270519C8-9539-4395-956C-D88A78E440A6}" srcOrd="4" destOrd="0" presId="urn:microsoft.com/office/officeart/2005/8/layout/vProcess5"/>
    <dgm:cxn modelId="{0B8A387D-B5A3-48BC-AD59-EDB6A0A7DCFB}" type="presParOf" srcId="{88049CD2-5F66-44D2-B13D-E655E43C3CAB}" destId="{0B0B2AA4-325D-42AB-9F7D-E51DBCD5E046}" srcOrd="5" destOrd="0" presId="urn:microsoft.com/office/officeart/2005/8/layout/vProcess5"/>
    <dgm:cxn modelId="{17BA3CAA-9075-4BEC-8002-FBEF2976C79E}" type="presParOf" srcId="{88049CD2-5F66-44D2-B13D-E655E43C3CAB}" destId="{6E442F6E-A77C-4B43-BAA2-08BED8EFF846}" srcOrd="6" destOrd="0" presId="urn:microsoft.com/office/officeart/2005/8/layout/vProcess5"/>
    <dgm:cxn modelId="{357A017B-71AF-4B41-BAAD-93F9176455E6}" type="presParOf" srcId="{88049CD2-5F66-44D2-B13D-E655E43C3CAB}" destId="{FB9FA227-82E3-451D-9805-8999FA70A650}" srcOrd="7" destOrd="0" presId="urn:microsoft.com/office/officeart/2005/8/layout/vProcess5"/>
    <dgm:cxn modelId="{5BD2B0B6-1536-41F2-A07C-E780F1C20C33}" type="presParOf" srcId="{88049CD2-5F66-44D2-B13D-E655E43C3CAB}" destId="{D643B026-427C-499C-8B64-FCA0021F8AE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20FEDB-D0E3-4484-A998-E2DC144B1ABE}">
      <dsp:nvSpPr>
        <dsp:cNvPr id="0" name=""/>
        <dsp:cNvSpPr/>
      </dsp:nvSpPr>
      <dsp:spPr>
        <a:xfrm>
          <a:off x="0" y="0"/>
          <a:ext cx="5222117" cy="1219200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r>
            <a:rPr lang="ru-RU" sz="2000" b="1" kern="1200" dirty="0" smtClean="0"/>
            <a:t>Перенос центра тяжести на развитие легкой и пищевой промышленности, а также сельского хозяйства.</a:t>
          </a:r>
          <a:endParaRPr lang="ru-RU" sz="2000" b="1" kern="1200" dirty="0"/>
        </a:p>
      </dsp:txBody>
      <dsp:txXfrm>
        <a:off x="0" y="0"/>
        <a:ext cx="3977924" cy="1219200"/>
      </dsp:txXfrm>
    </dsp:sp>
    <dsp:sp modelId="{18849677-9C22-4175-ADA5-E04D492A8EF2}">
      <dsp:nvSpPr>
        <dsp:cNvPr id="0" name=""/>
        <dsp:cNvSpPr/>
      </dsp:nvSpPr>
      <dsp:spPr>
        <a:xfrm>
          <a:off x="460775" y="1422399"/>
          <a:ext cx="5222117" cy="1219200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Повышение урожайности и усиление личной заинтересованности колхозников.</a:t>
          </a:r>
          <a:endParaRPr lang="ru-RU" sz="2000" b="1" kern="1200" dirty="0"/>
        </a:p>
      </dsp:txBody>
      <dsp:txXfrm>
        <a:off x="460775" y="1422399"/>
        <a:ext cx="3968862" cy="1219200"/>
      </dsp:txXfrm>
    </dsp:sp>
    <dsp:sp modelId="{6F4CD74E-62CC-4F93-921C-0507BE092F88}">
      <dsp:nvSpPr>
        <dsp:cNvPr id="0" name=""/>
        <dsp:cNvSpPr/>
      </dsp:nvSpPr>
      <dsp:spPr>
        <a:xfrm>
          <a:off x="0" y="2844799"/>
          <a:ext cx="5222117" cy="1219200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Снижение нормы обязательных поставок с подсобных хозяйств, снижение денежного налога и списание долгов.</a:t>
          </a:r>
          <a:endParaRPr lang="ru-RU" sz="2000" b="1" kern="1200" dirty="0"/>
        </a:p>
      </dsp:txBody>
      <dsp:txXfrm>
        <a:off x="0" y="2844799"/>
        <a:ext cx="3968862" cy="1219200"/>
      </dsp:txXfrm>
    </dsp:sp>
    <dsp:sp modelId="{270519C8-9539-4395-956C-D88A78E440A6}">
      <dsp:nvSpPr>
        <dsp:cNvPr id="0" name=""/>
        <dsp:cNvSpPr/>
      </dsp:nvSpPr>
      <dsp:spPr>
        <a:xfrm>
          <a:off x="4429637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4429637" y="924560"/>
        <a:ext cx="792480" cy="792480"/>
      </dsp:txXfrm>
    </dsp:sp>
    <dsp:sp modelId="{0B0B2AA4-325D-42AB-9F7D-E51DBCD5E046}">
      <dsp:nvSpPr>
        <dsp:cNvPr id="0" name=""/>
        <dsp:cNvSpPr/>
      </dsp:nvSpPr>
      <dsp:spPr>
        <a:xfrm>
          <a:off x="4520855" y="231775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4520855" y="2317752"/>
        <a:ext cx="792480" cy="79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53EB03-C81F-4D71-9AA6-8B358657B311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E517C2-F22D-4A5D-8239-F98B1536C6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5C4827-3600-4BBD-89CF-F184077BF852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4C693E-F58D-474A-8C0E-B3EC6D3BEA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F2E08C-73E8-4B52-8A2C-2428449A226F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26EBD7-EEF1-49E0-835B-371EC6F0D0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FB4450-AC3A-46E6-8C3F-F9A9AEC830DE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B6D37-EB79-4CF5-8700-C44A226A1C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7FA3D-CD39-41E7-97D8-A4D650F876B7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257F9-4A48-464C-9A83-209453598B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C52C1F-8135-4DE3-AF62-7DD3D4C5BB33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D2022-038C-444C-AE7B-0D72117136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307A73-8691-4FA6-B149-BB98D6E77E8B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BC7BE5-E920-4B45-BEB9-7B767A44BC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8B23E8-EEC4-4DBF-A5E2-6CB1BBF98115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D2E5E7-414D-4473-B235-05813E3CEC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7A2577-A2D6-4B89-A065-58FFAE6FF01F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433CE-92FA-43DB-A00A-32B3E88879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73914F-67CC-40CC-AA69-FEFD849A6A5C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9E38D-049B-48A0-ABBC-4C7BDC0C25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BE4446-9B37-40F0-A88B-89D531359D4E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B4D6-A5EA-4D4B-8AE6-954363ED15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BF670F-167D-4619-98FB-E6D948DA6F04}" type="datetimeFigureOut">
              <a:rPr lang="ru-RU" smtClean="0"/>
              <a:pPr>
                <a:defRPr/>
              </a:pPr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52A257-6E81-47D9-BC64-3AA363A385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e-artz.ru/img/news/3646.jpe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gubin.ucoz.ru/2029329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doseng.org/uploads/posts/2008-08/1219507000_1211513413_sssr_52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www.pseudology.org/Bolsheviki_lenintsy/XVII/5_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oldgazette.ru/pravda/28011959/03-1.jpg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://history.sgu.ru/img/x1-013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rusarchives.ru/pik/events/xvii/k343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hyperlink" Target="http://www.agentru.spb.ru/images/plakat/20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png"/><Relationship Id="rId4" Type="http://schemas.openxmlformats.org/officeDocument/2006/relationships/diagramData" Target="../diagrams/data1.xml"/><Relationship Id="rId9" Type="http://schemas.openxmlformats.org/officeDocument/2006/relationships/hyperlink" Target="http://www.ljplus.ru/img3/k/a/kare_l/ChlebKvas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../&#1052;&#1086;&#1080;%20&#1076;&#1086;&#1082;&#1091;&#1084;&#1077;&#1085;&#1090;&#1099;/&#1052;&#1086;&#1080;%20&#1088;&#1080;&#1089;&#1091;&#1085;&#1082;&#1080;/&#1094;&#1077;&#1083;&#1080;&#1085;&#1072;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1268760"/>
            <a:ext cx="4355976" cy="1296144"/>
          </a:xfrm>
        </p:spPr>
        <p:txBody>
          <a:bodyPr>
            <a:noAutofit/>
          </a:bodyPr>
          <a:lstStyle/>
          <a:p>
            <a:pPr eaLnBrk="1" hangingPunct="1"/>
            <a:r>
              <a:rPr lang="ru-RU" sz="4800" dirty="0" smtClean="0">
                <a:solidFill>
                  <a:schemeClr val="tx1"/>
                </a:solidFill>
              </a:rPr>
              <a:t>СССР в годы «оттепели»</a:t>
            </a:r>
          </a:p>
        </p:txBody>
      </p:sp>
      <p:pic>
        <p:nvPicPr>
          <p:cNvPr id="8" name="Picture 11" descr="http://img3.nnm.ru/imagez/gallery/b/6/f/e/c/b6fecd7c3ec383684a15ce73f413388d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876" y="4060606"/>
            <a:ext cx="2811835" cy="2797394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0" y="285750"/>
            <a:ext cx="44577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62 из 237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5455" y="1352551"/>
            <a:ext cx="3866769" cy="3660625"/>
          </a:xfrm>
          <a:prstGeom prst="rect">
            <a:avLst/>
          </a:prstGeom>
          <a:noFill/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Последствия:</a:t>
            </a:r>
          </a:p>
        </p:txBody>
      </p:sp>
      <p:sp>
        <p:nvSpPr>
          <p:cNvPr id="11268" name="Содержимое 2"/>
          <p:cNvSpPr>
            <a:spLocks noGrp="1"/>
          </p:cNvSpPr>
          <p:nvPr>
            <p:ph idx="1"/>
          </p:nvPr>
        </p:nvSpPr>
        <p:spPr>
          <a:xfrm>
            <a:off x="457201" y="1600200"/>
            <a:ext cx="4186808" cy="452596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Падение сельскохозяйственного производства</a:t>
            </a:r>
          </a:p>
          <a:p>
            <a:r>
              <a:rPr lang="ru-RU" sz="2400" b="1" dirty="0" smtClean="0"/>
              <a:t>Ухудшение снабжения населения продуктами питания</a:t>
            </a:r>
          </a:p>
          <a:p>
            <a:r>
              <a:rPr lang="ru-RU" sz="2400" b="1" dirty="0" smtClean="0"/>
              <a:t>Начало импорта зерна из-за границы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7544" y="260648"/>
            <a:ext cx="8229600" cy="1440160"/>
          </a:xfrm>
        </p:spPr>
        <p:txBody>
          <a:bodyPr/>
          <a:lstStyle/>
          <a:p>
            <a:pPr eaLnBrk="1" hangingPunct="1">
              <a:buNone/>
            </a:pPr>
            <a:r>
              <a:rPr lang="ru-RU" dirty="0" smtClean="0"/>
              <a:t>1962 год- забастовка рабочих в </a:t>
            </a:r>
          </a:p>
          <a:p>
            <a:pPr eaLnBrk="1" hangingPunct="1">
              <a:buNone/>
            </a:pPr>
            <a:r>
              <a:rPr lang="ru-RU" dirty="0" smtClean="0"/>
              <a:t>Новочеркасске  - расстрел рабочих </a:t>
            </a:r>
          </a:p>
        </p:txBody>
      </p:sp>
      <p:pic>
        <p:nvPicPr>
          <p:cNvPr id="20484" name="Picture 4" descr="памят 1962 расс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72816"/>
            <a:ext cx="331152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новоче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582" y="1700808"/>
            <a:ext cx="328482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Развитие промышленности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/>
              <a:t>Увеличение диспропорции в сторону производства средств производства ( «А»);</a:t>
            </a:r>
          </a:p>
          <a:p>
            <a:r>
              <a:rPr lang="ru-RU" sz="2400" b="1" dirty="0" smtClean="0"/>
              <a:t>В целом среднегодовые темпы роста производства превышали 10%;</a:t>
            </a:r>
          </a:p>
          <a:p>
            <a:r>
              <a:rPr lang="ru-RU" sz="2400" b="1" dirty="0" smtClean="0"/>
              <a:t>Использование НТП как рычага развития (результаты были заметны, в основном, в развитии ВПК).</a:t>
            </a:r>
          </a:p>
          <a:p>
            <a:endParaRPr lang="ru-RU" dirty="0" smtClean="0"/>
          </a:p>
          <a:p>
            <a:pPr>
              <a:buFont typeface="Arial" charset="0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Научно-технический прогресс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7"/>
            <a:ext cx="4747394" cy="478539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Первая атомная электростанция (1954г.)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первый искусственный спутник Земли (1957г.)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атомный ледокол «Ленин» (1959г.)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испытание водородной бомбы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развитие химической промышленности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расширение сети НИИ.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2530" name="Picture 2" descr="Картинка 13 из 194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920750"/>
            <a:ext cx="3754437" cy="5156200"/>
          </a:xfrm>
          <a:prstGeom prst="rect">
            <a:avLst/>
          </a:prstGeom>
          <a:noFill/>
        </p:spPr>
      </p:pic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5786438" y="5643563"/>
            <a:ext cx="2428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http://absite.ru</a:t>
            </a:r>
            <a:endParaRPr lang="ru-RU" sz="1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600200" y="0"/>
            <a:ext cx="7543800" cy="981075"/>
          </a:xfrm>
        </p:spPr>
        <p:txBody>
          <a:bodyPr/>
          <a:lstStyle/>
          <a:p>
            <a:pPr eaLnBrk="1" hangingPunct="1">
              <a:buNone/>
            </a:pPr>
            <a:r>
              <a:rPr lang="ru-RU" dirty="0" smtClean="0"/>
              <a:t>12 апреля 1961 года</a:t>
            </a:r>
          </a:p>
        </p:txBody>
      </p:sp>
      <p:pic>
        <p:nvPicPr>
          <p:cNvPr id="16388" name="Picture 4" descr="газета о г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692696"/>
            <a:ext cx="342552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Вост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9537" y="3568700"/>
            <a:ext cx="3954463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95536" y="4797152"/>
            <a:ext cx="4464496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/>
              <a:t>«Восток» </a:t>
            </a:r>
            <a:r>
              <a:rPr lang="ru-RU" sz="2000" b="1" dirty="0" smtClean="0"/>
              <a:t>- космический </a:t>
            </a:r>
            <a:r>
              <a:rPr lang="ru-RU" sz="2000" b="1" dirty="0"/>
              <a:t>корабль с первым человеком на борту</a:t>
            </a:r>
          </a:p>
        </p:txBody>
      </p:sp>
      <p:pic>
        <p:nvPicPr>
          <p:cNvPr id="8" name="Picture 4" descr="Га и 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980728"/>
            <a:ext cx="47080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850106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Реформа управления народным хозяйством</a:t>
            </a:r>
            <a:endParaRPr lang="ru-RU" sz="3600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179512" y="1844824"/>
            <a:ext cx="3816424" cy="2664296"/>
          </a:xfrm>
          <a:prstGeom prst="homeP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Децентрализация управления экономикой, переход с отраслевого принципа на территориальный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1844824"/>
            <a:ext cx="4929188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Ликвидация 10 промышленных министерств и замена их </a:t>
            </a:r>
            <a:r>
              <a:rPr lang="ru-RU" sz="2400" b="1" dirty="0" smtClean="0"/>
              <a:t>совнархозами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4077072"/>
            <a:ext cx="5145212" cy="22322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Укрупнение совнархозов и создание СНХ для координации их деятельности, а также госкомитетов по отраслям промышленности. (1962г.)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1958г. – реформа в сфере образования.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sz="2400" dirty="0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214313" y="1357313"/>
            <a:ext cx="8643937" cy="47688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b="1" dirty="0" smtClean="0"/>
              <a:t>Введение </a:t>
            </a:r>
            <a:r>
              <a:rPr lang="ru-RU" sz="2400" b="1" dirty="0" smtClean="0"/>
              <a:t>обязательного восьмилетнего </a:t>
            </a:r>
            <a:r>
              <a:rPr lang="ru-RU" sz="2400" b="1" dirty="0" smtClean="0"/>
              <a:t>образования через</a:t>
            </a:r>
            <a:r>
              <a:rPr lang="ru-RU" sz="2400" b="1" dirty="0" smtClean="0"/>
              <a:t>:</a:t>
            </a: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28625" y="3286125"/>
            <a:ext cx="1485900" cy="1071563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ШРМ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286000" y="3286125"/>
            <a:ext cx="2000250" cy="1071563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техникумы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643438" y="2928938"/>
            <a:ext cx="3929062" cy="171450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Трехгодичные средние школы с обязательным производственным обучением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928688" y="5143500"/>
            <a:ext cx="7215187" cy="969963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Получение высшего образования только при наличии производственного стажа</a:t>
            </a:r>
          </a:p>
        </p:txBody>
      </p:sp>
      <p:cxnSp>
        <p:nvCxnSpPr>
          <p:cNvPr id="9" name="Прямая соединительная линия 8"/>
          <p:cNvCxnSpPr>
            <a:stCxn id="4" idx="2"/>
          </p:cNvCxnSpPr>
          <p:nvPr/>
        </p:nvCxnSpPr>
        <p:spPr>
          <a:xfrm rot="16200000" flipH="1">
            <a:off x="1228726" y="4300537"/>
            <a:ext cx="785812" cy="9001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214688" y="4429125"/>
            <a:ext cx="785812" cy="6429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6572250" y="4643438"/>
            <a:ext cx="1214438" cy="5000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</a:rPr>
              <a:t>Социальная политика</a:t>
            </a:r>
          </a:p>
        </p:txBody>
      </p:sp>
      <p:pic>
        <p:nvPicPr>
          <p:cNvPr id="16387" name="Picture 2" descr="Картинка 512 из 11356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36096" y="1340768"/>
            <a:ext cx="3521273" cy="5078759"/>
          </a:xfrm>
        </p:spPr>
      </p:pic>
      <p:sp>
        <p:nvSpPr>
          <p:cNvPr id="7" name="Прямоугольник 6"/>
          <p:cNvSpPr/>
          <p:nvPr/>
        </p:nvSpPr>
        <p:spPr>
          <a:xfrm>
            <a:off x="467544" y="1340768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ПРОГРАММА МЕР, НАЦЕЛЕННАЯ НА УЛУЧШЕНИЕ ЖИЗНИ НАСЕЛЕНИЯ: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 smtClean="0">
                <a:latin typeface="+mn-lt"/>
              </a:rPr>
              <a:t> Повышение </a:t>
            </a:r>
            <a:r>
              <a:rPr lang="ru-RU" sz="2000" b="1" dirty="0">
                <a:latin typeface="+mn-lt"/>
              </a:rPr>
              <a:t>минимальной зарплаты на 35</a:t>
            </a:r>
            <a:r>
              <a:rPr lang="ru-RU" sz="2000" b="1" dirty="0" smtClean="0">
                <a:latin typeface="+mn-lt"/>
              </a:rPr>
              <a:t>%</a:t>
            </a:r>
            <a:endParaRPr lang="ru-RU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 smtClean="0">
                <a:latin typeface="+mn-lt"/>
              </a:rPr>
              <a:t> Увеличение </a:t>
            </a:r>
            <a:r>
              <a:rPr lang="ru-RU" sz="2000" b="1" dirty="0">
                <a:latin typeface="+mn-lt"/>
              </a:rPr>
              <a:t>размера пенсии </a:t>
            </a:r>
            <a:r>
              <a:rPr lang="ru-RU" sz="2000" b="1" dirty="0" smtClean="0">
                <a:latin typeface="+mn-lt"/>
              </a:rPr>
              <a:t>и </a:t>
            </a:r>
            <a:r>
              <a:rPr lang="ru-RU" sz="2000" b="1" dirty="0">
                <a:latin typeface="+mn-lt"/>
              </a:rPr>
              <a:t>снижение </a:t>
            </a:r>
            <a:r>
              <a:rPr lang="ru-RU" sz="2000" b="1" dirty="0" smtClean="0">
                <a:latin typeface="+mn-lt"/>
              </a:rPr>
              <a:t>пенсионного возраста</a:t>
            </a:r>
            <a:endParaRPr lang="ru-RU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 smtClean="0">
                <a:latin typeface="+mn-lt"/>
              </a:rPr>
              <a:t> Отмена </a:t>
            </a:r>
            <a:r>
              <a:rPr lang="ru-RU" sz="2000" b="1" dirty="0">
                <a:latin typeface="+mn-lt"/>
              </a:rPr>
              <a:t>всех видов оплаты за </a:t>
            </a:r>
            <a:r>
              <a:rPr lang="ru-RU" sz="2000" b="1" dirty="0" smtClean="0">
                <a:latin typeface="+mn-lt"/>
              </a:rPr>
              <a:t>обучение</a:t>
            </a:r>
            <a:endParaRPr lang="ru-RU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 smtClean="0">
                <a:latin typeface="+mn-lt"/>
              </a:rPr>
              <a:t> Продолжительность </a:t>
            </a:r>
            <a:r>
              <a:rPr lang="ru-RU" sz="2000" b="1" dirty="0">
                <a:latin typeface="+mn-lt"/>
              </a:rPr>
              <a:t>рабочей недели была сокращена с 48 до 46 часов в </a:t>
            </a:r>
            <a:r>
              <a:rPr lang="ru-RU" sz="2000" b="1" dirty="0" smtClean="0">
                <a:latin typeface="+mn-lt"/>
              </a:rPr>
              <a:t>неделю</a:t>
            </a:r>
            <a:endParaRPr lang="ru-RU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 smtClean="0">
                <a:latin typeface="+mn-lt"/>
              </a:rPr>
              <a:t> Введение </a:t>
            </a:r>
            <a:r>
              <a:rPr lang="ru-RU" sz="2000" b="1" dirty="0">
                <a:latin typeface="+mn-lt"/>
              </a:rPr>
              <a:t>денежной оплаты труда </a:t>
            </a:r>
            <a:r>
              <a:rPr lang="ru-RU" sz="2000" b="1" dirty="0" smtClean="0">
                <a:latin typeface="+mn-lt"/>
              </a:rPr>
              <a:t>колхозников</a:t>
            </a:r>
            <a:endParaRPr lang="ru-RU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 smtClean="0">
                <a:latin typeface="+mn-lt"/>
              </a:rPr>
              <a:t> Развертывание </a:t>
            </a:r>
            <a:r>
              <a:rPr lang="ru-RU" sz="2000" b="1" dirty="0">
                <a:latin typeface="+mn-lt"/>
              </a:rPr>
              <a:t>массового жилищного строительства и поощрение создания ЖСК.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259632" y="620688"/>
            <a:ext cx="6984776" cy="489654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2400" b="1" dirty="0" smtClean="0"/>
              <a:t>Снижение розничных цен с 1952 года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400" b="1" dirty="0" smtClean="0"/>
              <a:t>на </a:t>
            </a:r>
            <a:r>
              <a:rPr lang="ru-RU" sz="2400" b="1" dirty="0" smtClean="0"/>
              <a:t>продовольственные товары в следующих </a:t>
            </a:r>
            <a:endParaRPr lang="ru-RU" sz="2400" b="1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ru-RU" sz="2400" b="1" dirty="0" smtClean="0"/>
              <a:t>размерах</a:t>
            </a:r>
            <a:r>
              <a:rPr lang="ru-RU" sz="2400" b="1" dirty="0" smtClean="0"/>
              <a:t>: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хлеб ржаной – на 12%, 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говядина</a:t>
            </a:r>
            <a:r>
              <a:rPr lang="ru-RU" sz="2000" dirty="0" smtClean="0"/>
              <a:t>, баранина, свинина,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колбаса … и другие мясопродукты – на 15%,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масло сливочное – на 15%,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молоко… - на 10%, сыры – на 20%,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яйца – на 15%, сахар-песок…на 10%,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чай натуральный – на 20%,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кофе натуральный и какао – на 15%,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/>
              <a:t>яблоки, груши, виноград – на 20%.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колхозник получ пас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548680"/>
            <a:ext cx="36004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паспорт кол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196752"/>
            <a:ext cx="268605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хрущев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3" y="3429000"/>
            <a:ext cx="3939631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Проблемы  1950-х годов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916832"/>
            <a:ext cx="7859216" cy="468081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Неблагоприятная международная </a:t>
            </a:r>
            <a:r>
              <a:rPr lang="ru-RU" sz="2800" dirty="0" smtClean="0"/>
              <a:t>обстановка:</a:t>
            </a:r>
            <a:endParaRPr lang="ru-RU" sz="28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ru-RU" sz="2800" dirty="0" smtClean="0"/>
              <a:t>	у</a:t>
            </a:r>
            <a:r>
              <a:rPr lang="ru-RU" sz="2800" dirty="0" smtClean="0"/>
              <a:t>гроза </a:t>
            </a:r>
            <a:r>
              <a:rPr lang="ru-RU" sz="2800" dirty="0" smtClean="0"/>
              <a:t>прямого столкновения с США и их </a:t>
            </a:r>
            <a:r>
              <a:rPr lang="ru-RU" sz="2800" dirty="0" smtClean="0"/>
              <a:t>союзниками.</a:t>
            </a:r>
            <a:endParaRPr lang="ru-RU" sz="28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Проблемы экономического развития, </a:t>
            </a:r>
            <a:endParaRPr lang="ru-RU" sz="28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ru-RU" sz="2800" dirty="0" smtClean="0"/>
              <a:t>	</a:t>
            </a:r>
            <a:r>
              <a:rPr lang="ru-RU" sz="2800" dirty="0" smtClean="0"/>
              <a:t>особенно </a:t>
            </a:r>
            <a:r>
              <a:rPr lang="ru-RU" sz="2800" dirty="0" smtClean="0"/>
              <a:t>в </a:t>
            </a:r>
            <a:r>
              <a:rPr lang="ru-RU" sz="2800" dirty="0" smtClean="0"/>
              <a:t>сельском хозяйстве.</a:t>
            </a:r>
            <a:endParaRPr lang="ru-RU" sz="28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Проблема </a:t>
            </a:r>
            <a:r>
              <a:rPr lang="ru-RU" sz="2800" dirty="0" err="1" smtClean="0"/>
              <a:t>ГУЛАГа</a:t>
            </a:r>
            <a:r>
              <a:rPr lang="ru-RU" sz="2800" dirty="0" smtClean="0"/>
              <a:t> (</a:t>
            </a:r>
            <a:r>
              <a:rPr lang="ru-RU" sz="2800" dirty="0" smtClean="0"/>
              <a:t>около 2,5 </a:t>
            </a:r>
            <a:r>
              <a:rPr lang="ru-RU" sz="2800" dirty="0" smtClean="0"/>
              <a:t>млн. человек – в лагерях)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а 38 из 28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000125"/>
            <a:ext cx="25003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Картинка 1 из 4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25" y="1000125"/>
            <a:ext cx="2286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Картинка 27 из 877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63" y="857250"/>
            <a:ext cx="25146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Box 9"/>
          <p:cNvSpPr txBox="1">
            <a:spLocks noChangeArrowheads="1"/>
          </p:cNvSpPr>
          <p:nvPr/>
        </p:nvSpPr>
        <p:spPr bwMode="auto">
          <a:xfrm>
            <a:off x="571500" y="285750"/>
            <a:ext cx="8358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Борьба за власть после смерти И.О. Сталина.</a:t>
            </a:r>
          </a:p>
        </p:txBody>
      </p:sp>
      <p:sp>
        <p:nvSpPr>
          <p:cNvPr id="3081" name="TextBox 11"/>
          <p:cNvSpPr txBox="1">
            <a:spLocks noChangeArrowheads="1"/>
          </p:cNvSpPr>
          <p:nvPr/>
        </p:nvSpPr>
        <p:spPr bwMode="auto">
          <a:xfrm>
            <a:off x="357188" y="5000625"/>
            <a:ext cx="25701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Л.П.Берия –первый зам.</a:t>
            </a:r>
          </a:p>
          <a:p>
            <a:r>
              <a:rPr lang="ru-RU">
                <a:latin typeface="Calibri" pitchFamily="34" charset="0"/>
              </a:rPr>
              <a:t>предсовмина, вновь</a:t>
            </a:r>
          </a:p>
          <a:p>
            <a:r>
              <a:rPr lang="ru-RU">
                <a:latin typeface="Calibri" pitchFamily="34" charset="0"/>
              </a:rPr>
              <a:t>возглавил МВД.</a:t>
            </a:r>
          </a:p>
        </p:txBody>
      </p:sp>
      <p:sp>
        <p:nvSpPr>
          <p:cNvPr id="3082" name="TextBox 12"/>
          <p:cNvSpPr txBox="1">
            <a:spLocks noChangeArrowheads="1"/>
          </p:cNvSpPr>
          <p:nvPr/>
        </p:nvSpPr>
        <p:spPr bwMode="auto">
          <a:xfrm>
            <a:off x="3429000" y="5072063"/>
            <a:ext cx="2500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Г.М.Маленков – Председатель  Совета</a:t>
            </a:r>
          </a:p>
          <a:p>
            <a:r>
              <a:rPr lang="ru-RU">
                <a:latin typeface="Calibri" pitchFamily="34" charset="0"/>
              </a:rPr>
              <a:t>Министров СССР.</a:t>
            </a:r>
          </a:p>
        </p:txBody>
      </p:sp>
      <p:sp>
        <p:nvSpPr>
          <p:cNvPr id="3083" name="TextBox 13"/>
          <p:cNvSpPr txBox="1">
            <a:spLocks noChangeArrowheads="1"/>
          </p:cNvSpPr>
          <p:nvPr/>
        </p:nvSpPr>
        <p:spPr bwMode="auto">
          <a:xfrm>
            <a:off x="6357938" y="4929188"/>
            <a:ext cx="2428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Н.С.Хрущев – секретарь ЦК КПСС.</a:t>
            </a:r>
          </a:p>
        </p:txBody>
      </p:sp>
      <p:sp>
        <p:nvSpPr>
          <p:cNvPr id="3084" name="TextBox 14"/>
          <p:cNvSpPr txBox="1">
            <a:spLocks noChangeArrowheads="1"/>
          </p:cNvSpPr>
          <p:nvPr/>
        </p:nvSpPr>
        <p:spPr bwMode="auto">
          <a:xfrm>
            <a:off x="1785938" y="6143625"/>
            <a:ext cx="5429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Смерть И.В.Сталина  5 марта 1953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dirty="0" smtClean="0"/>
              <a:t>Политическое руководство Н.С. Хрущёва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67545" y="1916831"/>
            <a:ext cx="3960439" cy="4525243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В 1954 г начался </a:t>
            </a:r>
          </a:p>
          <a:p>
            <a:pPr eaLnBrk="1" hangingPunct="1">
              <a:buNone/>
            </a:pPr>
            <a:r>
              <a:rPr lang="ru-RU" sz="2400" dirty="0" smtClean="0"/>
              <a:t>процесс </a:t>
            </a:r>
          </a:p>
          <a:p>
            <a:pPr eaLnBrk="1" hangingPunct="1">
              <a:buNone/>
            </a:pPr>
            <a:r>
              <a:rPr lang="ru-RU" sz="2400" dirty="0" smtClean="0"/>
              <a:t>реабилитации жертв </a:t>
            </a:r>
          </a:p>
          <a:p>
            <a:pPr eaLnBrk="1" hangingPunct="1">
              <a:buNone/>
            </a:pPr>
            <a:r>
              <a:rPr lang="ru-RU" sz="2400" dirty="0" smtClean="0"/>
              <a:t>сталинских репрессий.</a:t>
            </a:r>
          </a:p>
          <a:p>
            <a:r>
              <a:rPr lang="ru-RU" sz="2400" dirty="0" smtClean="0"/>
              <a:t>ХХ съезд КПСС – февраль </a:t>
            </a:r>
          </a:p>
          <a:p>
            <a:pPr>
              <a:buNone/>
            </a:pPr>
            <a:r>
              <a:rPr lang="ru-RU" sz="2400" dirty="0" smtClean="0"/>
              <a:t>1956 года </a:t>
            </a:r>
            <a:r>
              <a:rPr lang="ru-RU" sz="2400" b="1" dirty="0" smtClean="0"/>
              <a:t> доклад Хрущёва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«О преодолении культа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личности и его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последствий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  <a:endParaRPr lang="ru-RU" sz="2400" dirty="0" smtClean="0">
              <a:solidFill>
                <a:srgbClr val="C00000"/>
              </a:solidFill>
            </a:endParaRPr>
          </a:p>
          <a:p>
            <a:pPr eaLnBrk="1" hangingPunct="1">
              <a:buNone/>
            </a:pPr>
            <a:endParaRPr lang="ru-RU" sz="2400" dirty="0" smtClean="0"/>
          </a:p>
          <a:p>
            <a:pPr eaLnBrk="1" hangingPunct="1"/>
            <a:endParaRPr lang="ru-RU" sz="2400" dirty="0" smtClean="0"/>
          </a:p>
        </p:txBody>
      </p:sp>
      <p:pic>
        <p:nvPicPr>
          <p:cNvPr id="4" name="Picture 5" descr="Картинка 5 из 80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4608512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«Нынешнее поколение советских людей будет жить при коммунизме» (Хрущев Н.С.)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dirty="0" smtClean="0"/>
              <a:t>             </a:t>
            </a:r>
            <a:r>
              <a:rPr lang="en-US" sz="2800" b="1" dirty="0" smtClean="0"/>
              <a:t>XXII </a:t>
            </a:r>
            <a:r>
              <a:rPr lang="ru-RU" sz="2800" b="1" dirty="0" smtClean="0"/>
              <a:t>съезд КПСС (октябрь 1961 г.)</a:t>
            </a:r>
          </a:p>
        </p:txBody>
      </p:sp>
      <p:pic>
        <p:nvPicPr>
          <p:cNvPr id="1026" name="Picture 2" descr="http://img.aucland.ru/market-photos/186/yk45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700808"/>
            <a:ext cx="4724400" cy="373697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67544" y="2276872"/>
            <a:ext cx="457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ПРИНЯТИЕ НОВОЙ ПРОГРАММЫ </a:t>
            </a:r>
            <a:r>
              <a:rPr lang="ru-RU" sz="2400" b="1" dirty="0" smtClean="0">
                <a:latin typeface="+mn-lt"/>
              </a:rPr>
              <a:t>КПСС</a:t>
            </a:r>
            <a:endParaRPr lang="ru-RU" sz="2400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+mn-lt"/>
              </a:rPr>
              <a:t>ОСНОВНЫЕ </a:t>
            </a:r>
            <a:r>
              <a:rPr lang="ru-RU" sz="2400" b="1" dirty="0">
                <a:latin typeface="+mn-lt"/>
              </a:rPr>
              <a:t>ТРИ ЗАДАЧИ: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СОЗДАНИЕ </a:t>
            </a:r>
            <a:r>
              <a:rPr lang="ru-RU" sz="2400" b="1" dirty="0">
                <a:latin typeface="+mn-lt"/>
              </a:rPr>
              <a:t>МАТЕРИАЛЬНО-ТЕХНИЧЕСКОЙ БАЗЫ КОММУНИЗМА;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 smtClean="0">
                <a:latin typeface="+mn-lt"/>
              </a:rPr>
              <a:t> ФОРМИРОВАНИЕ </a:t>
            </a:r>
            <a:r>
              <a:rPr lang="ru-RU" sz="2400" b="1" dirty="0">
                <a:latin typeface="+mn-lt"/>
              </a:rPr>
              <a:t>НОВЫХ КОММУНИСТИЧЕСКИХ ОБЩЕСТВЕННЫХ ОТНОШЕНИЙ;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 smtClean="0">
                <a:latin typeface="+mn-lt"/>
              </a:rPr>
              <a:t> ВОСПИТАНИЕ </a:t>
            </a:r>
            <a:r>
              <a:rPr lang="ru-RU" sz="2400" b="1" dirty="0">
                <a:latin typeface="+mn-lt"/>
              </a:rPr>
              <a:t>НОВОГО ЧЕЛОВЕКА.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41 из 13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743" y="207963"/>
            <a:ext cx="2368607" cy="3221037"/>
          </a:xfrm>
          <a:prstGeom prst="rect">
            <a:avLst/>
          </a:prstGeom>
          <a:noFill/>
        </p:spPr>
      </p:pic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251520" y="188640"/>
            <a:ext cx="6786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itchFamily="34" charset="0"/>
              </a:rPr>
              <a:t>Экономика СССР в 1953 – 1964 гг.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142844" y="1142984"/>
          <a:ext cx="61436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8" name="Picture 4" descr="Картинка 75 из 137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96136" y="3645024"/>
            <a:ext cx="3526036" cy="2651349"/>
          </a:xfrm>
          <a:prstGeom prst="rect">
            <a:avLst/>
          </a:prstGeom>
          <a:noFill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85813" y="6000750"/>
            <a:ext cx="39290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Экономический курс Маленкова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286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Сельскохозяйственная политика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Хрущева Н.С.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844824"/>
            <a:ext cx="4968552" cy="4584551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повышение государственных закупочных цен на сельхозпродукцию;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освоение целинных и залежных земель </a:t>
            </a:r>
            <a:r>
              <a:rPr lang="ru-RU" sz="2400" b="1" dirty="0" smtClean="0">
                <a:hlinkClick r:id="rId2" action="ppaction://hlinkfile"/>
              </a:rPr>
              <a:t>(1954г)</a:t>
            </a:r>
            <a:endParaRPr lang="ru-RU" sz="24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увеличение государственных расходов на социальное развитие села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отмена налога на личное подсобное хозяйство и разрешение увеличить его размеры в 5 раз.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( до 1958 года)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Picture 5" descr="цели"/>
          <p:cNvPicPr>
            <a:picLocks noChangeAspect="1" noChangeArrowheads="1"/>
          </p:cNvPicPr>
          <p:nvPr/>
        </p:nvPicPr>
        <p:blipFill>
          <a:blip r:embed="rId3" cstate="print"/>
          <a:srcRect l="4554" t="6667" r="5876" b="6667"/>
          <a:stretch>
            <a:fillRect/>
          </a:stretch>
        </p:blipFill>
        <p:spPr bwMode="auto">
          <a:xfrm>
            <a:off x="251520" y="1484784"/>
            <a:ext cx="3707904" cy="24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медаль за це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05064"/>
            <a:ext cx="2743200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комс путев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765175"/>
            <a:ext cx="60960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цел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764704"/>
            <a:ext cx="6696744" cy="482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первые це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764704"/>
            <a:ext cx="7255767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C00000"/>
                </a:solidFill>
              </a:rPr>
              <a:t>Сельскохозяйственная политика в период:</a:t>
            </a:r>
            <a:br>
              <a:rPr lang="ru-RU" sz="3200" b="1" smtClean="0">
                <a:solidFill>
                  <a:srgbClr val="C00000"/>
                </a:solidFill>
              </a:rPr>
            </a:br>
            <a:r>
              <a:rPr lang="ru-RU" sz="3200" b="1" smtClean="0">
                <a:solidFill>
                  <a:srgbClr val="C00000"/>
                </a:solidFill>
              </a:rPr>
              <a:t>1958 – 1964 гг.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1628800"/>
            <a:ext cx="5842992" cy="44973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ликвидация МТС и продажа техники колхозам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укрупнение колхозов и создание </a:t>
            </a:r>
            <a:r>
              <a:rPr lang="ru-RU" sz="2400" b="1" dirty="0" err="1" smtClean="0"/>
              <a:t>агрохозяйств</a:t>
            </a:r>
            <a:endParaRPr lang="ru-RU" sz="24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необоснованное расширение посевов кукурузы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гонения на подсобные личные хозяйства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необоснованные задания по заготовке мяса, сокращение поголовья скота.</a:t>
            </a:r>
            <a:endParaRPr lang="ru-RU" sz="2400" b="1" dirty="0"/>
          </a:p>
        </p:txBody>
      </p:sp>
      <p:pic>
        <p:nvPicPr>
          <p:cNvPr id="4" name="Picture 8" descr="плакт ку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244553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Тема6</Template>
  <TotalTime>421</TotalTime>
  <Words>597</Words>
  <Application>Microsoft Office PowerPoint</Application>
  <PresentationFormat>Экран (4:3)</PresentationFormat>
  <Paragraphs>100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Тема6</vt:lpstr>
      <vt:lpstr>СССР в годы «оттепели»</vt:lpstr>
      <vt:lpstr>Проблемы  1950-х годов</vt:lpstr>
      <vt:lpstr>Слайд 3</vt:lpstr>
      <vt:lpstr>Политическое руководство Н.С. Хрущёва</vt:lpstr>
      <vt:lpstr>«Нынешнее поколение советских людей будет жить при коммунизме» (Хрущев Н.С.)</vt:lpstr>
      <vt:lpstr>Слайд 6</vt:lpstr>
      <vt:lpstr>Сельскохозяйственная политика  Хрущева Н.С. </vt:lpstr>
      <vt:lpstr>Слайд 8</vt:lpstr>
      <vt:lpstr>Сельскохозяйственная политика в период: 1958 – 1964 гг.</vt:lpstr>
      <vt:lpstr>Последствия:</vt:lpstr>
      <vt:lpstr>Слайд 11</vt:lpstr>
      <vt:lpstr>Развитие промышленности</vt:lpstr>
      <vt:lpstr>Научно-технический прогресс</vt:lpstr>
      <vt:lpstr>Слайд 14</vt:lpstr>
      <vt:lpstr> Реформа управления народным хозяйством</vt:lpstr>
      <vt:lpstr>1958г. – реформа в сфере образования. </vt:lpstr>
      <vt:lpstr>Социальная политика</vt:lpstr>
      <vt:lpstr>Слайд 18</vt:lpstr>
      <vt:lpstr>Слайд 19</vt:lpstr>
    </vt:vector>
  </TitlesOfParts>
  <Company>ГОУ СОШ №1320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СССР в годы «оттепели»: -</dc:title>
  <dc:creator>Юлия Евгеньевна</dc:creator>
  <cp:lastModifiedBy>Пользователь</cp:lastModifiedBy>
  <cp:revision>49</cp:revision>
  <dcterms:created xsi:type="dcterms:W3CDTF">2011-04-06T09:21:39Z</dcterms:created>
  <dcterms:modified xsi:type="dcterms:W3CDTF">2015-04-29T13:35:50Z</dcterms:modified>
</cp:coreProperties>
</file>