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3" r:id="rId3"/>
    <p:sldId id="257" r:id="rId4"/>
    <p:sldId id="268" r:id="rId5"/>
    <p:sldId id="291" r:id="rId6"/>
    <p:sldId id="271" r:id="rId7"/>
    <p:sldId id="259" r:id="rId8"/>
    <p:sldId id="288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3300"/>
    <a:srgbClr val="800080"/>
    <a:srgbClr val="CCECFF"/>
    <a:srgbClr val="FF9966"/>
    <a:srgbClr val="996633"/>
    <a:srgbClr val="993300"/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88827" autoAdjust="0"/>
  </p:normalViewPr>
  <p:slideViewPr>
    <p:cSldViewPr>
      <p:cViewPr>
        <p:scale>
          <a:sx n="63" d="100"/>
          <a:sy n="63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47415-5A2A-4EB1-844E-95569AE21C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023851"/>
      </p:ext>
    </p:extLst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B29F1-17B2-48EF-8546-DEEB90E1A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4382014"/>
      </p:ext>
    </p:extLst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4C838-48FD-43A6-B335-488FB50A7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6048708"/>
      </p:ext>
    </p:extLst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DE7-1613-4148-BF39-CE4DD48380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1904921"/>
      </p:ext>
    </p:extLst>
  </p:cSld>
  <p:clrMapOvr>
    <a:masterClrMapping/>
  </p:clrMapOvr>
  <p:transition spd="slow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71C95-082F-4AE6-B423-9977C221C5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7038194"/>
      </p:ext>
    </p:extLst>
  </p:cSld>
  <p:clrMapOvr>
    <a:masterClrMapping/>
  </p:clrMapOvr>
  <p:transition spd="slow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633F7-B0DE-4013-9E1A-E101D324E8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6128252"/>
      </p:ext>
    </p:extLst>
  </p:cSld>
  <p:clrMapOvr>
    <a:masterClrMapping/>
  </p:clrMapOvr>
  <p:transition spd="slow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98DB-62E5-4DDC-A14E-EC130C291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2528197"/>
      </p:ext>
    </p:extLst>
  </p:cSld>
  <p:clrMapOvr>
    <a:masterClrMapping/>
  </p:clrMapOvr>
  <p:transition spd="slow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AB7A2-A99B-4718-9B05-4054307318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6091519"/>
      </p:ext>
    </p:extLst>
  </p:cSld>
  <p:clrMapOvr>
    <a:masterClrMapping/>
  </p:clrMapOvr>
  <p:transition spd="slow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E06BC-76C5-4B0A-AD10-2F76AFA94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1231490"/>
      </p:ext>
    </p:extLst>
  </p:cSld>
  <p:clrMapOvr>
    <a:masterClrMapping/>
  </p:clrMapOvr>
  <p:transition spd="slow"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6E389-9B9E-4A10-8F62-9683B61A6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9883869"/>
      </p:ext>
    </p:extLst>
  </p:cSld>
  <p:clrMapOvr>
    <a:masterClrMapping/>
  </p:clrMapOvr>
  <p:transition spd="slow"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D8A6A-1CCA-4C36-8E31-8330339DC3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7677276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41C8-C1C0-4BE1-A281-BF11A91306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9259442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2C5EB-93D0-44A5-AC5F-244CD74CAC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9057791"/>
      </p:ext>
    </p:extLst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3CE0-753F-40E4-8180-6314E122CA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8309974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15BCD-3491-48F1-BF44-CC20628C9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5717631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FDDCD-4451-488F-86F2-132B232F10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865047"/>
      </p:ext>
    </p:extLst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29CD2-031B-40FB-AA98-16D6CB5F46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9566929"/>
      </p:ext>
    </p:extLst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40595-7079-404B-92BC-16B95A0570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424774"/>
      </p:ext>
    </p:extLst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73BEE-D9B1-4430-AB91-2820CAA54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7651017"/>
      </p:ext>
    </p:extLst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80046D5A-77C1-4149-9A20-BB1F3AAB0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9" r:id="rId2"/>
    <p:sldLayoutId id="2147483678" r:id="rId3"/>
    <p:sldLayoutId id="2147483677" r:id="rId4"/>
    <p:sldLayoutId id="2147483676" r:id="rId5"/>
    <p:sldLayoutId id="2147483675" r:id="rId6"/>
    <p:sldLayoutId id="2147483674" r:id="rId7"/>
    <p:sldLayoutId id="2147483673" r:id="rId8"/>
    <p:sldLayoutId id="2147483672" r:id="rId9"/>
    <p:sldLayoutId id="2147483671" r:id="rId10"/>
    <p:sldLayoutId id="2147483670" r:id="rId11"/>
    <p:sldLayoutId id="2147483669" r:id="rId12"/>
    <p:sldLayoutId id="2147483668" r:id="rId13"/>
    <p:sldLayoutId id="2147483667" r:id="rId14"/>
    <p:sldLayoutId id="2147483666" r:id="rId15"/>
    <p:sldLayoutId id="2147483665" r:id="rId16"/>
    <p:sldLayoutId id="2147483664" r:id="rId17"/>
    <p:sldLayoutId id="2147483663" r:id="rId18"/>
    <p:sldLayoutId id="2147483662" r:id="rId19"/>
  </p:sldLayoutIdLst>
  <p:transition spd="slow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images.yandex.ru/yandpage?&amp;p=2&amp;text=%D0%A5%D0%B0%D1%80%D1%8C%D0%BA%D0%BE%D0%B2%D1%81%D0%BA%D0%B8%D0%B9%20%D1%82%D1%80%D0%B0%D0%BA%D1%82%D0%BE%D1%80%D0%BD%D1%8B%D0%B9&amp;rpt=simage" TargetMode="Externa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4" descr="кнкун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65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42910" y="1428736"/>
            <a:ext cx="7792518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Georgia" pitchFamily="18" charset="0"/>
                <a:cs typeface="+mn-cs"/>
              </a:rPr>
              <a:t>Социалистическая</a:t>
            </a:r>
          </a:p>
          <a:p>
            <a:pPr algn="ctr">
              <a:defRPr/>
            </a:pPr>
            <a:r>
              <a:rPr lang="ru-RU" sz="54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Georgia" pitchFamily="18" charset="0"/>
                <a:cs typeface="+mn-cs"/>
              </a:rPr>
              <a:t>индустриализация</a:t>
            </a:r>
          </a:p>
          <a:p>
            <a:pPr algn="ctr">
              <a:defRPr/>
            </a:pPr>
            <a:r>
              <a:rPr lang="ru-RU" sz="54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Georgia" pitchFamily="18" charset="0"/>
                <a:cs typeface="+mn-cs"/>
              </a:rPr>
              <a:t>В СССР.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2" name="Picture 8" descr="портрет стали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0713"/>
            <a:ext cx="3140075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0" name="Text Box 12"/>
          <p:cNvSpPr txBox="1">
            <a:spLocks noChangeArrowheads="1"/>
          </p:cNvSpPr>
          <p:nvPr/>
        </p:nvSpPr>
        <p:spPr bwMode="auto">
          <a:xfrm>
            <a:off x="3708400" y="692150"/>
            <a:ext cx="5148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800">
              <a:latin typeface="Times New Roman" pitchFamily="18" charset="0"/>
            </a:endParaRPr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3924300" y="549275"/>
            <a:ext cx="4967288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/>
              <a:t> «Задержать темпы- значит отстать. А отсталых бьют.    Но мы не хотим оказаться битыми.Мы отстали от передовых стран на 50-100 лет. Мы должны пробежать это расстояние в 10 лет.   Либо мы сделаем это, либо нас сомнут.»</a:t>
            </a:r>
            <a:br>
              <a:rPr lang="ru-RU" sz="2800"/>
            </a:br>
            <a:r>
              <a:rPr lang="ru-RU" sz="2800"/>
              <a:t>                          И.В.Сталин.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410200" cy="4525963"/>
          </a:xfrm>
        </p:spPr>
        <p:txBody>
          <a:bodyPr/>
          <a:lstStyle/>
          <a:p>
            <a:pPr eaLnBrk="1" hangingPunct="1"/>
            <a:r>
              <a:rPr lang="ru-RU" sz="2400" b="1" dirty="0" smtClean="0"/>
              <a:t>Обеспечить экономическую независимость Советского Союза от зарубежных стран.</a:t>
            </a:r>
          </a:p>
          <a:p>
            <a:pPr eaLnBrk="1" hangingPunct="1"/>
            <a:r>
              <a:rPr lang="ru-RU" sz="2400" b="1" dirty="0" smtClean="0"/>
              <a:t>Создать базу для развития Вооружённых сил.</a:t>
            </a:r>
          </a:p>
          <a:p>
            <a:pPr eaLnBrk="1" hangingPunct="1"/>
            <a:r>
              <a:rPr lang="ru-RU" sz="2400" b="1" dirty="0" smtClean="0"/>
              <a:t>Увеличить численность промышленного рабочего класса—основной опоры правящей партии.</a:t>
            </a:r>
          </a:p>
          <a:p>
            <a:pPr eaLnBrk="1" hangingPunct="1"/>
            <a:r>
              <a:rPr lang="ru-RU" sz="2400" b="1" dirty="0" smtClean="0"/>
              <a:t>Повысить уровень жизни населения.</a:t>
            </a:r>
          </a:p>
        </p:txBody>
      </p:sp>
      <p:pic>
        <p:nvPicPr>
          <p:cNvPr id="23554" name="Picture 4" descr="j0283085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950297" y="1412776"/>
            <a:ext cx="2592388" cy="2351782"/>
          </a:xfrm>
        </p:spPr>
      </p:pic>
      <p:pic>
        <p:nvPicPr>
          <p:cNvPr id="23556" name="Picture 20" descr="j024069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149080"/>
            <a:ext cx="2592388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75656" y="476672"/>
            <a:ext cx="63220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Цели  индустриализации</a:t>
            </a: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607" name="Group 1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90439502"/>
              </p:ext>
            </p:extLst>
          </p:nvPr>
        </p:nvGraphicFramePr>
        <p:xfrm>
          <a:off x="0" y="1347788"/>
          <a:ext cx="9144000" cy="5510764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518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И.В.Сталин</a:t>
                      </a:r>
                    </a:p>
                  </a:txBody>
                  <a:tcPr marT="45715" marB="45715" horzOverflow="overflow">
                    <a:lnL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r>
                        <a:rPr kumimoji="0" lang="ru-RU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Н.И.Бухарин</a:t>
                      </a: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99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Принятие чрезвычайных мер: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ускоренные темпы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развитие тяжелой промышленности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коллективизация крестьянских хозяйств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ликвидация кулачества как класса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централизованное планирование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horzOverflow="overflow">
                    <a:lnL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Включение экономических рычагов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постепенные темпы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развитие лёгкой промышленности.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развитие кооперативного движения в деревне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усиление налогообложения кулаков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рыночные элементы.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0433" name="Rectangle 17"/>
          <p:cNvSpPr>
            <a:spLocks noChangeArrowheads="1"/>
          </p:cNvSpPr>
          <p:nvPr/>
        </p:nvSpPr>
        <p:spPr bwMode="auto">
          <a:xfrm>
            <a:off x="250825" y="0"/>
            <a:ext cx="84597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3200" b="1" dirty="0">
                <a:solidFill>
                  <a:schemeClr val="tx2"/>
                </a:solidFill>
                <a:latin typeface="Times New Roman" pitchFamily="18" charset="0"/>
              </a:rPr>
              <a:t>Две точки зрения </a:t>
            </a:r>
            <a:br>
              <a:rPr lang="ru-RU" sz="3200" b="1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3200" b="1" dirty="0">
                <a:solidFill>
                  <a:schemeClr val="tx2"/>
                </a:solidFill>
                <a:latin typeface="Times New Roman" pitchFamily="18" charset="0"/>
              </a:rPr>
              <a:t>на проведение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</a:rPr>
              <a:t>индустриализации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589" name="Rectangle 164"/>
          <p:cNvSpPr>
            <a:spLocks noChangeArrowheads="1"/>
          </p:cNvSpPr>
          <p:nvPr/>
        </p:nvSpPr>
        <p:spPr bwMode="auto">
          <a:xfrm>
            <a:off x="4448175" y="3246438"/>
            <a:ext cx="247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6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40"/>
          <p:cNvGrpSpPr>
            <a:grpSpLocks/>
          </p:cNvGrpSpPr>
          <p:nvPr/>
        </p:nvGrpSpPr>
        <p:grpSpPr bwMode="auto">
          <a:xfrm>
            <a:off x="468313" y="1341438"/>
            <a:ext cx="8229600" cy="4525962"/>
            <a:chOff x="266" y="706"/>
            <a:chExt cx="5184" cy="2851"/>
          </a:xfrm>
        </p:grpSpPr>
        <p:sp>
          <p:nvSpPr>
            <p:cNvPr id="3" name="_s34820"/>
            <p:cNvSpPr>
              <a:spLocks noChangeArrowheads="1" noTextEdit="1"/>
            </p:cNvSpPr>
            <p:nvPr/>
          </p:nvSpPr>
          <p:spPr bwMode="auto">
            <a:xfrm>
              <a:off x="1646" y="920"/>
              <a:ext cx="2424" cy="2423"/>
            </a:xfrm>
            <a:custGeom>
              <a:avLst/>
              <a:gdLst>
                <a:gd name="G0" fmla="+- 8640 0 0"/>
                <a:gd name="G1" fmla="+- 16515072 0 0"/>
                <a:gd name="G2" fmla="+- 0 0 16515072"/>
                <a:gd name="T0" fmla="*/ 0 256 1"/>
                <a:gd name="T1" fmla="*/ 180 256 1"/>
                <a:gd name="G3" fmla="+- 16515072 T0 T1"/>
                <a:gd name="T2" fmla="*/ 0 256 1"/>
                <a:gd name="T3" fmla="*/ 90 256 1"/>
                <a:gd name="G4" fmla="+- 16515072 T2 T3"/>
                <a:gd name="G5" fmla="*/ G4 2 1"/>
                <a:gd name="T4" fmla="*/ 90 256 1"/>
                <a:gd name="T5" fmla="*/ 0 256 1"/>
                <a:gd name="G6" fmla="+- 16515072 T4 T5"/>
                <a:gd name="G7" fmla="*/ G6 2 1"/>
                <a:gd name="G8" fmla="abs 1651507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8640"/>
                <a:gd name="G18" fmla="*/ 8640 1 2"/>
                <a:gd name="G19" fmla="+- G18 5400 0"/>
                <a:gd name="G20" fmla="cos G19 16515072"/>
                <a:gd name="G21" fmla="sin G19 16515072"/>
                <a:gd name="G22" fmla="+- G20 10800 0"/>
                <a:gd name="G23" fmla="+- G21 10800 0"/>
                <a:gd name="G24" fmla="+- 10800 0 G20"/>
                <a:gd name="G25" fmla="+- 8640 10800 0"/>
                <a:gd name="G26" fmla="?: G9 G17 G25"/>
                <a:gd name="G27" fmla="?: G9 0 21600"/>
                <a:gd name="G28" fmla="cos 10800 16515072"/>
                <a:gd name="G29" fmla="sin 10800 16515072"/>
                <a:gd name="G30" fmla="sin 8640 16515072"/>
                <a:gd name="G31" fmla="+- G28 10800 0"/>
                <a:gd name="G32" fmla="+- G29 10800 0"/>
                <a:gd name="G33" fmla="+- G30 10800 0"/>
                <a:gd name="G34" fmla="?: G4 0 G31"/>
                <a:gd name="G35" fmla="?: 16515072 G34 0"/>
                <a:gd name="G36" fmla="?: G6 G35 G31"/>
                <a:gd name="G37" fmla="+- 21600 0 G36"/>
                <a:gd name="G38" fmla="?: G4 0 G33"/>
                <a:gd name="G39" fmla="?: 1651507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7796 w 21600"/>
                <a:gd name="T15" fmla="*/ 1555 h 21600"/>
                <a:gd name="T16" fmla="*/ 10800 w 21600"/>
                <a:gd name="T17" fmla="*/ 2160 h 21600"/>
                <a:gd name="T18" fmla="*/ 13804 w 21600"/>
                <a:gd name="T19" fmla="*/ 155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130" y="2582"/>
                  </a:moveTo>
                  <a:cubicBezTo>
                    <a:pt x="8992" y="2302"/>
                    <a:pt x="9893" y="2160"/>
                    <a:pt x="10799" y="2160"/>
                  </a:cubicBezTo>
                  <a:cubicBezTo>
                    <a:pt x="11706" y="2160"/>
                    <a:pt x="12607" y="2302"/>
                    <a:pt x="13469" y="2582"/>
                  </a:cubicBezTo>
                  <a:lnTo>
                    <a:pt x="14137" y="528"/>
                  </a:lnTo>
                  <a:cubicBezTo>
                    <a:pt x="13059" y="178"/>
                    <a:pt x="11933" y="0"/>
                    <a:pt x="10800" y="0"/>
                  </a:cubicBezTo>
                  <a:cubicBezTo>
                    <a:pt x="9666" y="0"/>
                    <a:pt x="8540" y="178"/>
                    <a:pt x="7462" y="528"/>
                  </a:cubicBezTo>
                  <a:close/>
                </a:path>
              </a:pathLst>
            </a:custGeom>
            <a:solidFill>
              <a:srgbClr val="F9F6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34821"/>
            <p:cNvSpPr>
              <a:spLocks noChangeArrowheads="1" noTextEdit="1"/>
            </p:cNvSpPr>
            <p:nvPr/>
          </p:nvSpPr>
          <p:spPr bwMode="auto">
            <a:xfrm rot="4320000">
              <a:off x="1646" y="920"/>
              <a:ext cx="2423" cy="2424"/>
            </a:xfrm>
            <a:custGeom>
              <a:avLst/>
              <a:gdLst>
                <a:gd name="G0" fmla="+- 8640 0 0"/>
                <a:gd name="G1" fmla="+- 16515072 0 0"/>
                <a:gd name="G2" fmla="+- 0 0 16515072"/>
                <a:gd name="T0" fmla="*/ 0 256 1"/>
                <a:gd name="T1" fmla="*/ 180 256 1"/>
                <a:gd name="G3" fmla="+- 16515072 T0 T1"/>
                <a:gd name="T2" fmla="*/ 0 256 1"/>
                <a:gd name="T3" fmla="*/ 90 256 1"/>
                <a:gd name="G4" fmla="+- 16515072 T2 T3"/>
                <a:gd name="G5" fmla="*/ G4 2 1"/>
                <a:gd name="T4" fmla="*/ 90 256 1"/>
                <a:gd name="T5" fmla="*/ 0 256 1"/>
                <a:gd name="G6" fmla="+- 16515072 T4 T5"/>
                <a:gd name="G7" fmla="*/ G6 2 1"/>
                <a:gd name="G8" fmla="abs 1651507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8640"/>
                <a:gd name="G18" fmla="*/ 8640 1 2"/>
                <a:gd name="G19" fmla="+- G18 5400 0"/>
                <a:gd name="G20" fmla="cos G19 16515072"/>
                <a:gd name="G21" fmla="sin G19 16515072"/>
                <a:gd name="G22" fmla="+- G20 10800 0"/>
                <a:gd name="G23" fmla="+- G21 10800 0"/>
                <a:gd name="G24" fmla="+- 10800 0 G20"/>
                <a:gd name="G25" fmla="+- 8640 10800 0"/>
                <a:gd name="G26" fmla="?: G9 G17 G25"/>
                <a:gd name="G27" fmla="?: G9 0 21600"/>
                <a:gd name="G28" fmla="cos 10800 16515072"/>
                <a:gd name="G29" fmla="sin 10800 16515072"/>
                <a:gd name="G30" fmla="sin 8640 16515072"/>
                <a:gd name="G31" fmla="+- G28 10800 0"/>
                <a:gd name="G32" fmla="+- G29 10800 0"/>
                <a:gd name="G33" fmla="+- G30 10800 0"/>
                <a:gd name="G34" fmla="?: G4 0 G31"/>
                <a:gd name="G35" fmla="?: 16515072 G34 0"/>
                <a:gd name="G36" fmla="?: G6 G35 G31"/>
                <a:gd name="G37" fmla="+- 21600 0 G36"/>
                <a:gd name="G38" fmla="?: G4 0 G33"/>
                <a:gd name="G39" fmla="?: 1651507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7796 w 21600"/>
                <a:gd name="T15" fmla="*/ 1555 h 21600"/>
                <a:gd name="T16" fmla="*/ 10800 w 21600"/>
                <a:gd name="T17" fmla="*/ 2160 h 21600"/>
                <a:gd name="T18" fmla="*/ 13804 w 21600"/>
                <a:gd name="T19" fmla="*/ 155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130" y="2582"/>
                  </a:moveTo>
                  <a:cubicBezTo>
                    <a:pt x="8992" y="2302"/>
                    <a:pt x="9893" y="2160"/>
                    <a:pt x="10799" y="2160"/>
                  </a:cubicBezTo>
                  <a:cubicBezTo>
                    <a:pt x="11706" y="2160"/>
                    <a:pt x="12607" y="2302"/>
                    <a:pt x="13469" y="2582"/>
                  </a:cubicBezTo>
                  <a:lnTo>
                    <a:pt x="14137" y="528"/>
                  </a:lnTo>
                  <a:cubicBezTo>
                    <a:pt x="13059" y="178"/>
                    <a:pt x="11933" y="0"/>
                    <a:pt x="10800" y="0"/>
                  </a:cubicBezTo>
                  <a:cubicBezTo>
                    <a:pt x="9666" y="0"/>
                    <a:pt x="8540" y="178"/>
                    <a:pt x="7462" y="528"/>
                  </a:cubicBez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34822"/>
            <p:cNvSpPr>
              <a:spLocks noChangeArrowheads="1" noTextEdit="1"/>
            </p:cNvSpPr>
            <p:nvPr/>
          </p:nvSpPr>
          <p:spPr bwMode="auto">
            <a:xfrm rot="8640000">
              <a:off x="1646" y="920"/>
              <a:ext cx="2424" cy="2423"/>
            </a:xfrm>
            <a:custGeom>
              <a:avLst/>
              <a:gdLst>
                <a:gd name="G0" fmla="+- 8640 0 0"/>
                <a:gd name="G1" fmla="+- 16515072 0 0"/>
                <a:gd name="G2" fmla="+- 0 0 16515072"/>
                <a:gd name="T0" fmla="*/ 0 256 1"/>
                <a:gd name="T1" fmla="*/ 180 256 1"/>
                <a:gd name="G3" fmla="+- 16515072 T0 T1"/>
                <a:gd name="T2" fmla="*/ 0 256 1"/>
                <a:gd name="T3" fmla="*/ 90 256 1"/>
                <a:gd name="G4" fmla="+- 16515072 T2 T3"/>
                <a:gd name="G5" fmla="*/ G4 2 1"/>
                <a:gd name="T4" fmla="*/ 90 256 1"/>
                <a:gd name="T5" fmla="*/ 0 256 1"/>
                <a:gd name="G6" fmla="+- 16515072 T4 T5"/>
                <a:gd name="G7" fmla="*/ G6 2 1"/>
                <a:gd name="G8" fmla="abs 1651507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8640"/>
                <a:gd name="G18" fmla="*/ 8640 1 2"/>
                <a:gd name="G19" fmla="+- G18 5400 0"/>
                <a:gd name="G20" fmla="cos G19 16515072"/>
                <a:gd name="G21" fmla="sin G19 16515072"/>
                <a:gd name="G22" fmla="+- G20 10800 0"/>
                <a:gd name="G23" fmla="+- G21 10800 0"/>
                <a:gd name="G24" fmla="+- 10800 0 G20"/>
                <a:gd name="G25" fmla="+- 8640 10800 0"/>
                <a:gd name="G26" fmla="?: G9 G17 G25"/>
                <a:gd name="G27" fmla="?: G9 0 21600"/>
                <a:gd name="G28" fmla="cos 10800 16515072"/>
                <a:gd name="G29" fmla="sin 10800 16515072"/>
                <a:gd name="G30" fmla="sin 8640 16515072"/>
                <a:gd name="G31" fmla="+- G28 10800 0"/>
                <a:gd name="G32" fmla="+- G29 10800 0"/>
                <a:gd name="G33" fmla="+- G30 10800 0"/>
                <a:gd name="G34" fmla="?: G4 0 G31"/>
                <a:gd name="G35" fmla="?: 16515072 G34 0"/>
                <a:gd name="G36" fmla="?: G6 G35 G31"/>
                <a:gd name="G37" fmla="+- 21600 0 G36"/>
                <a:gd name="G38" fmla="?: G4 0 G33"/>
                <a:gd name="G39" fmla="?: 1651507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7796 w 21600"/>
                <a:gd name="T15" fmla="*/ 1555 h 21600"/>
                <a:gd name="T16" fmla="*/ 10800 w 21600"/>
                <a:gd name="T17" fmla="*/ 2160 h 21600"/>
                <a:gd name="T18" fmla="*/ 13804 w 21600"/>
                <a:gd name="T19" fmla="*/ 155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130" y="2582"/>
                  </a:moveTo>
                  <a:cubicBezTo>
                    <a:pt x="8992" y="2302"/>
                    <a:pt x="9893" y="2160"/>
                    <a:pt x="10799" y="2160"/>
                  </a:cubicBezTo>
                  <a:cubicBezTo>
                    <a:pt x="11706" y="2160"/>
                    <a:pt x="12607" y="2302"/>
                    <a:pt x="13469" y="2582"/>
                  </a:cubicBezTo>
                  <a:lnTo>
                    <a:pt x="14137" y="528"/>
                  </a:lnTo>
                  <a:cubicBezTo>
                    <a:pt x="13059" y="178"/>
                    <a:pt x="11933" y="0"/>
                    <a:pt x="10800" y="0"/>
                  </a:cubicBezTo>
                  <a:cubicBezTo>
                    <a:pt x="9666" y="0"/>
                    <a:pt x="8540" y="178"/>
                    <a:pt x="7462" y="528"/>
                  </a:cubicBez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_s34823"/>
            <p:cNvSpPr>
              <a:spLocks noChangeArrowheads="1" noTextEdit="1"/>
            </p:cNvSpPr>
            <p:nvPr/>
          </p:nvSpPr>
          <p:spPr bwMode="auto">
            <a:xfrm rot="12960000">
              <a:off x="1646" y="920"/>
              <a:ext cx="2424" cy="2423"/>
            </a:xfrm>
            <a:custGeom>
              <a:avLst/>
              <a:gdLst>
                <a:gd name="G0" fmla="+- 8640 0 0"/>
                <a:gd name="G1" fmla="+- 16515072 0 0"/>
                <a:gd name="G2" fmla="+- 0 0 16515072"/>
                <a:gd name="T0" fmla="*/ 0 256 1"/>
                <a:gd name="T1" fmla="*/ 180 256 1"/>
                <a:gd name="G3" fmla="+- 16515072 T0 T1"/>
                <a:gd name="T2" fmla="*/ 0 256 1"/>
                <a:gd name="T3" fmla="*/ 90 256 1"/>
                <a:gd name="G4" fmla="+- 16515072 T2 T3"/>
                <a:gd name="G5" fmla="*/ G4 2 1"/>
                <a:gd name="T4" fmla="*/ 90 256 1"/>
                <a:gd name="T5" fmla="*/ 0 256 1"/>
                <a:gd name="G6" fmla="+- 16515072 T4 T5"/>
                <a:gd name="G7" fmla="*/ G6 2 1"/>
                <a:gd name="G8" fmla="abs 1651507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8640"/>
                <a:gd name="G18" fmla="*/ 8640 1 2"/>
                <a:gd name="G19" fmla="+- G18 5400 0"/>
                <a:gd name="G20" fmla="cos G19 16515072"/>
                <a:gd name="G21" fmla="sin G19 16515072"/>
                <a:gd name="G22" fmla="+- G20 10800 0"/>
                <a:gd name="G23" fmla="+- G21 10800 0"/>
                <a:gd name="G24" fmla="+- 10800 0 G20"/>
                <a:gd name="G25" fmla="+- 8640 10800 0"/>
                <a:gd name="G26" fmla="?: G9 G17 G25"/>
                <a:gd name="G27" fmla="?: G9 0 21600"/>
                <a:gd name="G28" fmla="cos 10800 16515072"/>
                <a:gd name="G29" fmla="sin 10800 16515072"/>
                <a:gd name="G30" fmla="sin 8640 16515072"/>
                <a:gd name="G31" fmla="+- G28 10800 0"/>
                <a:gd name="G32" fmla="+- G29 10800 0"/>
                <a:gd name="G33" fmla="+- G30 10800 0"/>
                <a:gd name="G34" fmla="?: G4 0 G31"/>
                <a:gd name="G35" fmla="?: 16515072 G34 0"/>
                <a:gd name="G36" fmla="?: G6 G35 G31"/>
                <a:gd name="G37" fmla="+- 21600 0 G36"/>
                <a:gd name="G38" fmla="?: G4 0 G33"/>
                <a:gd name="G39" fmla="?: 1651507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7796 w 21600"/>
                <a:gd name="T15" fmla="*/ 1555 h 21600"/>
                <a:gd name="T16" fmla="*/ 10800 w 21600"/>
                <a:gd name="T17" fmla="*/ 2160 h 21600"/>
                <a:gd name="T18" fmla="*/ 13804 w 21600"/>
                <a:gd name="T19" fmla="*/ 155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130" y="2582"/>
                  </a:moveTo>
                  <a:cubicBezTo>
                    <a:pt x="8992" y="2302"/>
                    <a:pt x="9893" y="2160"/>
                    <a:pt x="10799" y="2160"/>
                  </a:cubicBezTo>
                  <a:cubicBezTo>
                    <a:pt x="11706" y="2160"/>
                    <a:pt x="12607" y="2302"/>
                    <a:pt x="13469" y="2582"/>
                  </a:cubicBezTo>
                  <a:lnTo>
                    <a:pt x="14137" y="528"/>
                  </a:lnTo>
                  <a:cubicBezTo>
                    <a:pt x="13059" y="178"/>
                    <a:pt x="11933" y="0"/>
                    <a:pt x="10800" y="0"/>
                  </a:cubicBezTo>
                  <a:cubicBezTo>
                    <a:pt x="9666" y="0"/>
                    <a:pt x="8540" y="178"/>
                    <a:pt x="7462" y="528"/>
                  </a:cubicBez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_s34824"/>
            <p:cNvSpPr>
              <a:spLocks noChangeArrowheads="1" noTextEdit="1"/>
            </p:cNvSpPr>
            <p:nvPr/>
          </p:nvSpPr>
          <p:spPr bwMode="auto">
            <a:xfrm rot="17280000">
              <a:off x="1646" y="920"/>
              <a:ext cx="2423" cy="2424"/>
            </a:xfrm>
            <a:custGeom>
              <a:avLst/>
              <a:gdLst>
                <a:gd name="G0" fmla="+- 8640 0 0"/>
                <a:gd name="G1" fmla="+- 16515072 0 0"/>
                <a:gd name="G2" fmla="+- 0 0 16515072"/>
                <a:gd name="T0" fmla="*/ 0 256 1"/>
                <a:gd name="T1" fmla="*/ 180 256 1"/>
                <a:gd name="G3" fmla="+- 16515072 T0 T1"/>
                <a:gd name="T2" fmla="*/ 0 256 1"/>
                <a:gd name="T3" fmla="*/ 90 256 1"/>
                <a:gd name="G4" fmla="+- 16515072 T2 T3"/>
                <a:gd name="G5" fmla="*/ G4 2 1"/>
                <a:gd name="T4" fmla="*/ 90 256 1"/>
                <a:gd name="T5" fmla="*/ 0 256 1"/>
                <a:gd name="G6" fmla="+- 16515072 T4 T5"/>
                <a:gd name="G7" fmla="*/ G6 2 1"/>
                <a:gd name="G8" fmla="abs 1651507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8640"/>
                <a:gd name="G18" fmla="*/ 8640 1 2"/>
                <a:gd name="G19" fmla="+- G18 5400 0"/>
                <a:gd name="G20" fmla="cos G19 16515072"/>
                <a:gd name="G21" fmla="sin G19 16515072"/>
                <a:gd name="G22" fmla="+- G20 10800 0"/>
                <a:gd name="G23" fmla="+- G21 10800 0"/>
                <a:gd name="G24" fmla="+- 10800 0 G20"/>
                <a:gd name="G25" fmla="+- 8640 10800 0"/>
                <a:gd name="G26" fmla="?: G9 G17 G25"/>
                <a:gd name="G27" fmla="?: G9 0 21600"/>
                <a:gd name="G28" fmla="cos 10800 16515072"/>
                <a:gd name="G29" fmla="sin 10800 16515072"/>
                <a:gd name="G30" fmla="sin 8640 16515072"/>
                <a:gd name="G31" fmla="+- G28 10800 0"/>
                <a:gd name="G32" fmla="+- G29 10800 0"/>
                <a:gd name="G33" fmla="+- G30 10800 0"/>
                <a:gd name="G34" fmla="?: G4 0 G31"/>
                <a:gd name="G35" fmla="?: 16515072 G34 0"/>
                <a:gd name="G36" fmla="?: G6 G35 G31"/>
                <a:gd name="G37" fmla="+- 21600 0 G36"/>
                <a:gd name="G38" fmla="?: G4 0 G33"/>
                <a:gd name="G39" fmla="?: 1651507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7796 w 21600"/>
                <a:gd name="T15" fmla="*/ 1555 h 21600"/>
                <a:gd name="T16" fmla="*/ 10800 w 21600"/>
                <a:gd name="T17" fmla="*/ 2160 h 21600"/>
                <a:gd name="T18" fmla="*/ 13804 w 21600"/>
                <a:gd name="T19" fmla="*/ 155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130" y="2582"/>
                  </a:moveTo>
                  <a:cubicBezTo>
                    <a:pt x="8992" y="2302"/>
                    <a:pt x="9893" y="2160"/>
                    <a:pt x="10799" y="2160"/>
                  </a:cubicBezTo>
                  <a:cubicBezTo>
                    <a:pt x="11706" y="2160"/>
                    <a:pt x="12607" y="2302"/>
                    <a:pt x="13469" y="2582"/>
                  </a:cubicBezTo>
                  <a:lnTo>
                    <a:pt x="14137" y="528"/>
                  </a:lnTo>
                  <a:cubicBezTo>
                    <a:pt x="13059" y="178"/>
                    <a:pt x="11933" y="0"/>
                    <a:pt x="10800" y="0"/>
                  </a:cubicBezTo>
                  <a:cubicBezTo>
                    <a:pt x="9666" y="0"/>
                    <a:pt x="8540" y="178"/>
                    <a:pt x="7462" y="528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_s34825"/>
            <p:cNvSpPr>
              <a:spLocks noChangeArrowheads="1"/>
            </p:cNvSpPr>
            <p:nvPr/>
          </p:nvSpPr>
          <p:spPr bwMode="auto">
            <a:xfrm>
              <a:off x="1554" y="2200"/>
              <a:ext cx="535" cy="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_s34826"/>
            <p:cNvSpPr>
              <a:spLocks noChangeArrowheads="1"/>
            </p:cNvSpPr>
            <p:nvPr/>
          </p:nvSpPr>
          <p:spPr bwMode="auto">
            <a:xfrm>
              <a:off x="2591" y="2954"/>
              <a:ext cx="535" cy="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_s34827"/>
            <p:cNvSpPr>
              <a:spLocks noChangeArrowheads="1"/>
            </p:cNvSpPr>
            <p:nvPr/>
          </p:nvSpPr>
          <p:spPr bwMode="auto">
            <a:xfrm>
              <a:off x="3232" y="981"/>
              <a:ext cx="535" cy="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_s34828"/>
            <p:cNvSpPr>
              <a:spLocks noChangeArrowheads="1"/>
            </p:cNvSpPr>
            <p:nvPr/>
          </p:nvSpPr>
          <p:spPr bwMode="auto">
            <a:xfrm>
              <a:off x="1950" y="981"/>
              <a:ext cx="535" cy="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1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1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2" name="_s34829"/>
            <p:cNvSpPr>
              <a:spLocks noChangeArrowheads="1"/>
            </p:cNvSpPr>
            <p:nvPr/>
          </p:nvSpPr>
          <p:spPr bwMode="auto">
            <a:xfrm>
              <a:off x="3628" y="2200"/>
              <a:ext cx="535" cy="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4830" name="Text Box 52"/>
          <p:cNvSpPr txBox="1">
            <a:spLocks noChangeArrowheads="1"/>
          </p:cNvSpPr>
          <p:nvPr/>
        </p:nvSpPr>
        <p:spPr bwMode="auto">
          <a:xfrm>
            <a:off x="5508625" y="2492375"/>
            <a:ext cx="21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400" b="1" i="1">
              <a:solidFill>
                <a:srgbClr val="000099"/>
              </a:solidFill>
            </a:endParaRPr>
          </a:p>
        </p:txBody>
      </p:sp>
      <p:sp>
        <p:nvSpPr>
          <p:cNvPr id="66613" name="Text Box 53"/>
          <p:cNvSpPr txBox="1">
            <a:spLocks noChangeArrowheads="1"/>
          </p:cNvSpPr>
          <p:nvPr/>
        </p:nvSpPr>
        <p:spPr bwMode="auto">
          <a:xfrm>
            <a:off x="5076825" y="1773238"/>
            <a:ext cx="2087563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99"/>
                </a:solidFill>
              </a:rPr>
              <a:t>Займы у населения</a:t>
            </a:r>
          </a:p>
          <a:p>
            <a:pPr>
              <a:spcBef>
                <a:spcPct val="50000"/>
              </a:spcBef>
            </a:pPr>
            <a:endParaRPr lang="ru-RU" sz="2400" b="1" i="1">
              <a:solidFill>
                <a:srgbClr val="000099"/>
              </a:solidFill>
            </a:endParaRPr>
          </a:p>
        </p:txBody>
      </p:sp>
      <p:sp>
        <p:nvSpPr>
          <p:cNvPr id="66614" name="Text Box 54"/>
          <p:cNvSpPr txBox="1">
            <a:spLocks noChangeArrowheads="1"/>
          </p:cNvSpPr>
          <p:nvPr/>
        </p:nvSpPr>
        <p:spPr bwMode="auto">
          <a:xfrm>
            <a:off x="2484438" y="1773238"/>
            <a:ext cx="17986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99"/>
                </a:solidFill>
              </a:rPr>
              <a:t>Хлебный экспорт</a:t>
            </a:r>
          </a:p>
        </p:txBody>
      </p:sp>
      <p:sp>
        <p:nvSpPr>
          <p:cNvPr id="66615" name="Text Box 55"/>
          <p:cNvSpPr txBox="1">
            <a:spLocks noChangeArrowheads="1"/>
          </p:cNvSpPr>
          <p:nvPr/>
        </p:nvSpPr>
        <p:spPr bwMode="auto">
          <a:xfrm>
            <a:off x="0" y="3500438"/>
            <a:ext cx="42116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99"/>
                </a:solidFill>
              </a:rPr>
              <a:t>Продажа сырья, золота, сокровищ музеев</a:t>
            </a:r>
          </a:p>
        </p:txBody>
      </p:sp>
      <p:sp>
        <p:nvSpPr>
          <p:cNvPr id="66616" name="Text Box 56"/>
          <p:cNvSpPr txBox="1">
            <a:spLocks noChangeArrowheads="1"/>
          </p:cNvSpPr>
          <p:nvPr/>
        </p:nvSpPr>
        <p:spPr bwMode="auto">
          <a:xfrm>
            <a:off x="5580063" y="3357563"/>
            <a:ext cx="30241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99"/>
                </a:solidFill>
              </a:rPr>
              <a:t>          Энтузиазм,  соревнование</a:t>
            </a:r>
          </a:p>
        </p:txBody>
      </p:sp>
      <p:sp>
        <p:nvSpPr>
          <p:cNvPr id="34835" name="Text Box 57"/>
          <p:cNvSpPr txBox="1">
            <a:spLocks noChangeArrowheads="1"/>
          </p:cNvSpPr>
          <p:nvPr/>
        </p:nvSpPr>
        <p:spPr bwMode="auto">
          <a:xfrm>
            <a:off x="4356100" y="5300663"/>
            <a:ext cx="1439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400" b="1" i="1">
              <a:solidFill>
                <a:srgbClr val="000099"/>
              </a:solidFill>
            </a:endParaRPr>
          </a:p>
        </p:txBody>
      </p:sp>
      <p:sp>
        <p:nvSpPr>
          <p:cNvPr id="66618" name="Text Box 58"/>
          <p:cNvSpPr txBox="1">
            <a:spLocks noChangeArrowheads="1"/>
          </p:cNvSpPr>
          <p:nvPr/>
        </p:nvSpPr>
        <p:spPr bwMode="auto">
          <a:xfrm>
            <a:off x="3924300" y="5157788"/>
            <a:ext cx="1943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99"/>
                </a:solidFill>
              </a:rPr>
              <a:t>ГУЛАГ </a:t>
            </a:r>
          </a:p>
        </p:txBody>
      </p:sp>
      <p:pic>
        <p:nvPicPr>
          <p:cNvPr id="66620" name="Picture 60" descr="j019972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708275"/>
            <a:ext cx="1770062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622" name="Picture 62" descr="BD08911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85800"/>
            <a:ext cx="1295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623" name="Picture 63" descr="BD04897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2205038"/>
            <a:ext cx="2052638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624" name="Picture 64" descr="j019954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652963"/>
            <a:ext cx="1914525" cy="22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625" name="Picture 65" descr="j0283209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163638"/>
            <a:ext cx="1798637" cy="17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42" name="WordArt 76"/>
          <p:cNvSpPr>
            <a:spLocks noChangeArrowheads="1" noChangeShapeType="1" noTextEdit="1"/>
          </p:cNvSpPr>
          <p:nvPr/>
        </p:nvSpPr>
        <p:spPr bwMode="auto">
          <a:xfrm>
            <a:off x="1187450" y="404813"/>
            <a:ext cx="6624638" cy="50323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Источники индустриализации</a:t>
            </a:r>
          </a:p>
        </p:txBody>
      </p:sp>
      <p:pic>
        <p:nvPicPr>
          <p:cNvPr id="66637" name="Picture 77" descr="PE02002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365625"/>
            <a:ext cx="21875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6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6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6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6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6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6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6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66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6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6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6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6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6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13" grpId="0"/>
      <p:bldP spid="66614" grpId="0"/>
      <p:bldP spid="66615" grpId="0"/>
      <p:bldP spid="66616" grpId="0"/>
      <p:bldP spid="666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4140200" y="2708275"/>
            <a:ext cx="1871663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b="1"/>
              <a:t>  </a:t>
            </a:r>
            <a:r>
              <a:rPr lang="ru-RU" sz="2500" b="1"/>
              <a:t>Итоги пятилеток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2987675" y="3500438"/>
            <a:ext cx="16573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>
                <a:cs typeface="+mn-cs"/>
              </a:rPr>
              <a:t> </a:t>
            </a:r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Первая                                                                          пятилетка     1928-1932г.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4932363" y="4221163"/>
            <a:ext cx="15843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000" b="1"/>
              <a:t> Вторая            пятилетка                                                                   1933-1937г.</a:t>
            </a:r>
          </a:p>
        </p:txBody>
      </p:sp>
      <p:pic>
        <p:nvPicPr>
          <p:cNvPr id="65548" name="Picture 12" descr="j018510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60350"/>
            <a:ext cx="23749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9" name="Picture 13" descr="0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1916113"/>
            <a:ext cx="2411412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50" name="Picture 14" descr="issue_1509_011207_14345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708275"/>
            <a:ext cx="147955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Line 16"/>
          <p:cNvSpPr>
            <a:spLocks noChangeShapeType="1"/>
          </p:cNvSpPr>
          <p:nvPr/>
        </p:nvSpPr>
        <p:spPr bwMode="auto">
          <a:xfrm flipV="1">
            <a:off x="6300788" y="4292600"/>
            <a:ext cx="7921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8" name="Text Box 18"/>
          <p:cNvSpPr txBox="1">
            <a:spLocks noChangeArrowheads="1"/>
          </p:cNvSpPr>
          <p:nvPr/>
        </p:nvSpPr>
        <p:spPr bwMode="auto">
          <a:xfrm>
            <a:off x="7235825" y="4868863"/>
            <a:ext cx="19081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Азовсталь, запорожсталь</a:t>
            </a:r>
          </a:p>
        </p:txBody>
      </p:sp>
      <p:sp>
        <p:nvSpPr>
          <p:cNvPr id="35849" name="Text Box 19"/>
          <p:cNvSpPr txBox="1">
            <a:spLocks noChangeArrowheads="1"/>
          </p:cNvSpPr>
          <p:nvPr/>
        </p:nvSpPr>
        <p:spPr bwMode="auto">
          <a:xfrm>
            <a:off x="0" y="3284538"/>
            <a:ext cx="15128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Днепрогэс</a:t>
            </a:r>
          </a:p>
        </p:txBody>
      </p:sp>
      <p:sp>
        <p:nvSpPr>
          <p:cNvPr id="35850" name="Rectangle 21"/>
          <p:cNvSpPr>
            <a:spLocks noChangeArrowheads="1"/>
          </p:cNvSpPr>
          <p:nvPr/>
        </p:nvSpPr>
        <p:spPr bwMode="auto">
          <a:xfrm>
            <a:off x="0" y="333375"/>
            <a:ext cx="23050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chemeClr val="tx2"/>
                </a:solidFill>
              </a:rPr>
              <a:t>Магнитогорский, </a:t>
            </a:r>
          </a:p>
          <a:p>
            <a:r>
              <a:rPr lang="ru-RU">
                <a:solidFill>
                  <a:schemeClr val="tx2"/>
                </a:solidFill>
              </a:rPr>
              <a:t>Кузнецкий </a:t>
            </a:r>
          </a:p>
          <a:p>
            <a:r>
              <a:rPr lang="ru-RU">
                <a:solidFill>
                  <a:schemeClr val="tx2"/>
                </a:solidFill>
              </a:rPr>
              <a:t>металлургические комбинаты</a:t>
            </a:r>
          </a:p>
        </p:txBody>
      </p:sp>
      <p:pic>
        <p:nvPicPr>
          <p:cNvPr id="65558" name="Picture 22" descr=" 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04813"/>
            <a:ext cx="2339975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59" name="Picture 23" descr="Шахт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3644900"/>
            <a:ext cx="1871662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3" name="Text Box 24"/>
          <p:cNvSpPr txBox="1">
            <a:spLocks noChangeArrowheads="1"/>
          </p:cNvSpPr>
          <p:nvPr/>
        </p:nvSpPr>
        <p:spPr bwMode="auto">
          <a:xfrm>
            <a:off x="250825" y="5300663"/>
            <a:ext cx="215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Шахты Донбасса и Кузбасса</a:t>
            </a:r>
          </a:p>
        </p:txBody>
      </p:sp>
      <p:sp>
        <p:nvSpPr>
          <p:cNvPr id="35854" name="Text Box 26"/>
          <p:cNvSpPr txBox="1">
            <a:spLocks noChangeArrowheads="1"/>
          </p:cNvSpPr>
          <p:nvPr/>
        </p:nvSpPr>
        <p:spPr bwMode="auto">
          <a:xfrm>
            <a:off x="2987675" y="1690688"/>
            <a:ext cx="2447925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Сталинградский , Харьковский тракторные заводы.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5855" name="Text Box 27"/>
          <p:cNvSpPr txBox="1">
            <a:spLocks noChangeArrowheads="1"/>
          </p:cNvSpPr>
          <p:nvPr/>
        </p:nvSpPr>
        <p:spPr bwMode="auto">
          <a:xfrm>
            <a:off x="250825" y="6092825"/>
            <a:ext cx="28813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Московские, Горьковские автомобильные заводы</a:t>
            </a:r>
          </a:p>
        </p:txBody>
      </p:sp>
      <p:sp>
        <p:nvSpPr>
          <p:cNvPr id="35856" name="Text Box 28"/>
          <p:cNvSpPr txBox="1">
            <a:spLocks noChangeArrowheads="1"/>
          </p:cNvSpPr>
          <p:nvPr/>
        </p:nvSpPr>
        <p:spPr bwMode="auto">
          <a:xfrm>
            <a:off x="5940425" y="2133600"/>
            <a:ext cx="2879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Челябинский тракторный </a:t>
            </a:r>
          </a:p>
        </p:txBody>
      </p:sp>
      <p:sp>
        <p:nvSpPr>
          <p:cNvPr id="35857" name="Text Box 29"/>
          <p:cNvSpPr txBox="1">
            <a:spLocks noChangeArrowheads="1"/>
          </p:cNvSpPr>
          <p:nvPr/>
        </p:nvSpPr>
        <p:spPr bwMode="auto">
          <a:xfrm>
            <a:off x="3887788" y="5661025"/>
            <a:ext cx="48609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Уральский, Крамоторский заводы тяжелого машиностроения. Авиационные заводы в Харькове, Москве, Куйбышеве.</a:t>
            </a:r>
          </a:p>
        </p:txBody>
      </p:sp>
      <p:sp>
        <p:nvSpPr>
          <p:cNvPr id="35858" name="Line 31"/>
          <p:cNvSpPr>
            <a:spLocks noChangeShapeType="1"/>
          </p:cNvSpPr>
          <p:nvPr/>
        </p:nvSpPr>
        <p:spPr bwMode="auto">
          <a:xfrm flipV="1">
            <a:off x="5508625" y="2420938"/>
            <a:ext cx="1655763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9" name="Line 32"/>
          <p:cNvSpPr>
            <a:spLocks noChangeShapeType="1"/>
          </p:cNvSpPr>
          <p:nvPr/>
        </p:nvSpPr>
        <p:spPr bwMode="auto">
          <a:xfrm flipV="1">
            <a:off x="3563938" y="2565400"/>
            <a:ext cx="2159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0" name="Line 33"/>
          <p:cNvSpPr>
            <a:spLocks noChangeShapeType="1"/>
          </p:cNvSpPr>
          <p:nvPr/>
        </p:nvSpPr>
        <p:spPr bwMode="auto">
          <a:xfrm flipH="1">
            <a:off x="2411413" y="4221163"/>
            <a:ext cx="6477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1" name="Line 34"/>
          <p:cNvSpPr>
            <a:spLocks noChangeShapeType="1"/>
          </p:cNvSpPr>
          <p:nvPr/>
        </p:nvSpPr>
        <p:spPr bwMode="auto">
          <a:xfrm flipH="1" flipV="1">
            <a:off x="2771775" y="3357563"/>
            <a:ext cx="36036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2" name="Text Box 35"/>
          <p:cNvSpPr txBox="1">
            <a:spLocks noChangeArrowheads="1"/>
          </p:cNvSpPr>
          <p:nvPr/>
        </p:nvSpPr>
        <p:spPr bwMode="auto">
          <a:xfrm>
            <a:off x="2843213" y="4933950"/>
            <a:ext cx="1984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/>
          </a:p>
        </p:txBody>
      </p:sp>
      <p:sp>
        <p:nvSpPr>
          <p:cNvPr id="35863" name="Line 37"/>
          <p:cNvSpPr>
            <a:spLocks noChangeShapeType="1"/>
          </p:cNvSpPr>
          <p:nvPr/>
        </p:nvSpPr>
        <p:spPr bwMode="auto">
          <a:xfrm flipH="1">
            <a:off x="2627313" y="4581525"/>
            <a:ext cx="72072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4" name="Line 38"/>
          <p:cNvSpPr>
            <a:spLocks noChangeShapeType="1"/>
          </p:cNvSpPr>
          <p:nvPr/>
        </p:nvSpPr>
        <p:spPr bwMode="auto">
          <a:xfrm>
            <a:off x="5795963" y="5229225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41" grpId="0"/>
      <p:bldP spid="655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248150" cy="4525963"/>
          </a:xfrm>
        </p:spPr>
        <p:txBody>
          <a:bodyPr/>
          <a:lstStyle/>
          <a:p>
            <a:pPr eaLnBrk="1" hangingPunct="1"/>
            <a:r>
              <a:rPr lang="ru-RU" sz="2100" b="1" smtClean="0"/>
              <a:t>СССР - индустриально-аграрная страна</a:t>
            </a:r>
          </a:p>
          <a:p>
            <a:pPr eaLnBrk="1" hangingPunct="1"/>
            <a:r>
              <a:rPr lang="ru-RU" sz="2100" b="1" smtClean="0"/>
              <a:t>Созданы новые отрасли промышленности</a:t>
            </a:r>
          </a:p>
          <a:p>
            <a:pPr eaLnBrk="1" hangingPunct="1"/>
            <a:r>
              <a:rPr lang="ru-RU" sz="2100" b="1" smtClean="0"/>
              <a:t>Достигнута экономическая независимость страны</a:t>
            </a:r>
          </a:p>
          <a:p>
            <a:pPr eaLnBrk="1" hangingPunct="1"/>
            <a:r>
              <a:rPr lang="ru-RU" sz="2100" b="1" smtClean="0"/>
              <a:t>Создан мощный военно-промышленный комплекс</a:t>
            </a:r>
          </a:p>
          <a:p>
            <a:pPr eaLnBrk="1" hangingPunct="1"/>
            <a:r>
              <a:rPr lang="ru-RU" sz="2100" b="1" smtClean="0"/>
              <a:t>Реконструирована материально-техническая база народного хозяйства</a:t>
            </a:r>
          </a:p>
          <a:p>
            <a:pPr eaLnBrk="1" hangingPunct="1"/>
            <a:r>
              <a:rPr lang="ru-RU" sz="2100" b="1" smtClean="0"/>
              <a:t>Ликвидирована безработица</a:t>
            </a:r>
          </a:p>
          <a:p>
            <a:pPr eaLnBrk="1" hangingPunct="1">
              <a:buFontTx/>
              <a:buNone/>
            </a:pPr>
            <a:endParaRPr lang="ru-RU" sz="2000" smtClean="0"/>
          </a:p>
        </p:txBody>
      </p:sp>
      <p:pic>
        <p:nvPicPr>
          <p:cNvPr id="5133" name="Picture 13" descr="j02853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412875"/>
            <a:ext cx="3854450" cy="475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33891" y="256292"/>
            <a:ext cx="47933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Итоги индустриализации</a:t>
            </a:r>
            <a:endParaRPr lang="ru-RU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1500188"/>
            <a:ext cx="5076825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+mn-lt"/>
                <a:cs typeface="+mn-cs"/>
              </a:rPr>
              <a:t>снижение жизненного уровня населения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+mn-lt"/>
                <a:cs typeface="+mn-cs"/>
              </a:rPr>
              <a:t>отставание легкой промышленности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+mn-lt"/>
                <a:cs typeface="+mn-cs"/>
              </a:rPr>
              <a:t>голод 1932-33 г.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+mn-lt"/>
                <a:cs typeface="+mn-cs"/>
              </a:rPr>
              <a:t>ограбление деревни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+mn-lt"/>
                <a:cs typeface="+mn-cs"/>
              </a:rPr>
              <a:t>массовые репрессии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+mn-lt"/>
                <a:cs typeface="+mn-cs"/>
              </a:rPr>
              <a:t>могущество госаппарата и бюрократии</a:t>
            </a:r>
          </a:p>
        </p:txBody>
      </p:sp>
      <p:pic>
        <p:nvPicPr>
          <p:cNvPr id="38915" name="Picture 2" descr="D:\Бобейко ТС\Работа\МОИ УРОКИ\Мои готовые презентации\univ_folies_thumbnails_hist_rus\HistRus153_011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196975"/>
            <a:ext cx="4495800" cy="535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63688" y="256292"/>
            <a:ext cx="5333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Цена индустриального рывка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Words>249</Words>
  <Application>Microsoft Office PowerPoint</Application>
  <PresentationFormat>Экран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CIT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user8_gr34</dc:creator>
  <cp:lastModifiedBy>Пользователь</cp:lastModifiedBy>
  <cp:revision>40</cp:revision>
  <dcterms:created xsi:type="dcterms:W3CDTF">2003-12-04T06:00:14Z</dcterms:created>
  <dcterms:modified xsi:type="dcterms:W3CDTF">2014-09-07T15:27:31Z</dcterms:modified>
</cp:coreProperties>
</file>