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60" r:id="rId4"/>
    <p:sldId id="261" r:id="rId5"/>
    <p:sldId id="262" r:id="rId6"/>
    <p:sldId id="268" r:id="rId7"/>
    <p:sldId id="269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7642C6F-DBF2-411A-B8D1-E648E433862B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F1228F7-CDBF-48A5-9946-06236BE756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33BF713-40A7-45D3-9685-8073BF20F9A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EC209F1-35F5-4F4B-A503-1D287EA99BE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50153A1-C09A-4A68-8E9A-455537929C5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1BAD50C-1CFC-4641-B41A-EFE30A777BE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34E9EC3-0583-4E08-80E5-C6F7CA5B8AB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852C69-7EAF-49AE-9CB0-1B83B0E89F6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45B97-F2F5-4A04-B3C8-BF8F35EF2E99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A5324-E13C-4C8B-BCBC-321A20BB01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A5EBD-3759-4F36-A34F-D2B397C26FE7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EECA2-C6F0-4CFF-AD6D-086E1452F5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E34B6-DDC5-4B3E-AB96-98D29336257A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88D59-992A-4826-8DE2-3294D1B797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548F1-71B1-451B-AD8E-30710F74D09F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F639B-43AB-46D9-A68F-DF109D7BA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48A18-3B5D-4809-8D97-7554B6634D2F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4A09F-F50C-4837-AC2C-15D4F17E3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F518F-88C3-4321-B4E5-242324FA9957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29F49-8441-4AA6-91FB-C6DA2FA222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F932B-2AA7-4879-99CF-F0AEC73C7EB1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5E698-079F-4C86-8502-FDC15FD254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AC0B9-9FB0-4427-8BD6-7225203B30DF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9BBE1-B8B3-4C2E-AB4F-004219D0A1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83E81-C688-43FC-8E78-32BCE43038E2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80A0D-7B8E-493E-B42D-573B0277FA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E5BD9-0908-47CE-8621-36B39676AA63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06BA6-33E7-40C7-B061-17EAA1E438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7B61-9E6D-45AC-BE99-3AAAF919E8B2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6420B-1545-4BB1-9EE7-B73ED2BE76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EDF9C6-C6D2-467A-8D1E-DE9530866967}" type="datetimeFigureOut">
              <a:rPr lang="ru-RU"/>
              <a:pPr>
                <a:defRPr/>
              </a:pPr>
              <a:t>07.09.2014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BD4B87-323F-401A-B304-4B41E69F18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hyperlink" Target="http://enrof.net/forum/files/2825_1208888051.jpg_521.jpg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10.jpeg"/><Relationship Id="rId7" Type="http://schemas.openxmlformats.org/officeDocument/2006/relationships/hyperlink" Target="http://www.rustrana.ru/articles/9270/zino1.jpg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hyperlink" Target="http://www.superanekdot.net/m/18/7.jpg" TargetMode="Externa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Рабочий стол\мама3\НЭП\index-so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2708920"/>
            <a:ext cx="6561137" cy="3587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1043608" y="548680"/>
            <a:ext cx="70567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  <a:t>Советская Россия в </a:t>
            </a:r>
            <a:br>
              <a:rPr lang="ru-RU" sz="48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</a:br>
            <a:r>
              <a:rPr lang="ru-RU" sz="48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  <a:t>20-е годы </a:t>
            </a:r>
            <a:r>
              <a:rPr lang="en-US" sz="48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  <a:t>XX</a:t>
            </a:r>
            <a:r>
              <a:rPr lang="ru-RU" sz="48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Bookman Old Style" pitchFamily="18" charset="0"/>
              </a:rPr>
              <a:t> века</a:t>
            </a:r>
            <a:endParaRPr lang="ru-RU" sz="480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152400" y="1524000"/>
            <a:ext cx="8839200" cy="5105400"/>
          </a:xfrm>
          <a:prstGeom prst="octagon">
            <a:avLst>
              <a:gd name="adj" fmla="val 5097"/>
            </a:avLst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sz="2000" b="1" dirty="0">
                <a:latin typeface="Bookman Old Style" pitchFamily="18" charset="0"/>
              </a:rPr>
              <a:t>1. </a:t>
            </a:r>
            <a:r>
              <a:rPr lang="ru-RU" sz="2400" b="1" dirty="0">
                <a:latin typeface="Bookman Old Style" pitchFamily="18" charset="0"/>
              </a:rPr>
              <a:t>Февраль – август 1924 года – </a:t>
            </a:r>
            <a:r>
              <a:rPr lang="ru-RU" sz="2400" b="1" dirty="0" smtClean="0">
                <a:latin typeface="Bookman Old Style" pitchFamily="18" charset="0"/>
              </a:rPr>
              <a:t>объявлен</a:t>
            </a:r>
            <a:endParaRPr lang="ru-RU" sz="2400" b="1" dirty="0">
              <a:latin typeface="Bookman Old Style" pitchFamily="18" charset="0"/>
            </a:endParaRPr>
          </a:p>
          <a:p>
            <a:pPr marL="342900" indent="-342900"/>
            <a: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  <a:t>«ленинский призыв» </a:t>
            </a:r>
            <a:r>
              <a:rPr lang="ru-RU" sz="2400" b="1" dirty="0">
                <a:latin typeface="Bookman Old Style" pitchFamily="18" charset="0"/>
              </a:rPr>
              <a:t>– в партию </a:t>
            </a:r>
            <a:r>
              <a:rPr lang="ru-RU" sz="2400" b="1" dirty="0" smtClean="0">
                <a:latin typeface="Bookman Old Style" pitchFamily="18" charset="0"/>
              </a:rPr>
              <a:t>приняли </a:t>
            </a:r>
            <a:r>
              <a:rPr lang="ru-RU" sz="2400" b="1" dirty="0">
                <a:latin typeface="Bookman Old Style" pitchFamily="18" charset="0"/>
              </a:rPr>
              <a:t>200 тыс. </a:t>
            </a:r>
          </a:p>
          <a:p>
            <a:pPr marL="342900" indent="-342900"/>
            <a:r>
              <a:rPr lang="ru-RU" sz="2400" b="1" dirty="0">
                <a:latin typeface="Bookman Old Style" pitchFamily="18" charset="0"/>
              </a:rPr>
              <a:t>человек, что создавало трудности для </a:t>
            </a:r>
            <a:endParaRPr lang="ru-RU" sz="2400" b="1" dirty="0" smtClean="0">
              <a:latin typeface="Bookman Old Style" pitchFamily="18" charset="0"/>
            </a:endParaRPr>
          </a:p>
          <a:p>
            <a:pPr marL="342900" indent="-342900"/>
            <a:r>
              <a:rPr lang="ru-RU" sz="2400" b="1" dirty="0" smtClean="0">
                <a:latin typeface="Bookman Old Style" pitchFamily="18" charset="0"/>
              </a:rPr>
              <a:t>к</a:t>
            </a:r>
            <a:r>
              <a:rPr lang="ru-RU" sz="2400" b="1" dirty="0" smtClean="0">
                <a:latin typeface="Bookman Old Style" pitchFamily="18" charset="0"/>
              </a:rPr>
              <a:t>омпетентного решения </a:t>
            </a:r>
            <a:r>
              <a:rPr lang="ru-RU" sz="2400" b="1" dirty="0">
                <a:latin typeface="Bookman Old Style" pitchFamily="18" charset="0"/>
              </a:rPr>
              <a:t>политических проблем, </a:t>
            </a:r>
            <a:endParaRPr lang="ru-RU" sz="2400" b="1" dirty="0" smtClean="0">
              <a:latin typeface="Bookman Old Style" pitchFamily="18" charset="0"/>
            </a:endParaRPr>
          </a:p>
          <a:p>
            <a:pPr marL="342900" indent="-342900"/>
            <a:r>
              <a:rPr lang="ru-RU" sz="2400" b="1" dirty="0" smtClean="0">
                <a:latin typeface="Bookman Old Style" pitchFamily="18" charset="0"/>
              </a:rPr>
              <a:t>облегчало </a:t>
            </a:r>
            <a:r>
              <a:rPr lang="ru-RU" sz="2400" b="1" dirty="0">
                <a:latin typeface="Bookman Old Style" pitchFamily="18" charset="0"/>
              </a:rPr>
              <a:t>развитие </a:t>
            </a:r>
            <a:r>
              <a:rPr lang="ru-RU" sz="2400" b="1" dirty="0" smtClean="0">
                <a:latin typeface="Bookman Old Style" pitchFamily="18" charset="0"/>
              </a:rPr>
              <a:t>авторитарных тенденций.</a:t>
            </a:r>
            <a:endParaRPr lang="ru-RU" sz="2400" b="1" dirty="0">
              <a:latin typeface="Bookman Old Style" pitchFamily="18" charset="0"/>
            </a:endParaRPr>
          </a:p>
          <a:p>
            <a:pPr marL="342900" indent="-342900"/>
            <a:r>
              <a:rPr lang="ru-RU" sz="2400" b="1" dirty="0">
                <a:latin typeface="Bookman Old Style" pitchFamily="18" charset="0"/>
              </a:rPr>
              <a:t>2. Выдвинул </a:t>
            </a:r>
            <a: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  <a:t>теорию о возможности построения </a:t>
            </a:r>
          </a:p>
          <a:p>
            <a:pPr marL="342900" indent="-342900"/>
            <a:r>
              <a:rPr lang="ru-RU" sz="2400" b="1" dirty="0">
                <a:solidFill>
                  <a:srgbClr val="C00000"/>
                </a:solidFill>
                <a:latin typeface="Bookman Old Style" pitchFamily="18" charset="0"/>
              </a:rPr>
              <a:t>социализма в отдельно взятой стране</a:t>
            </a:r>
            <a:r>
              <a:rPr lang="ru-RU" sz="2400" b="1" dirty="0">
                <a:latin typeface="Bookman Old Style" pitchFamily="18" charset="0"/>
              </a:rPr>
              <a:t>.</a:t>
            </a:r>
          </a:p>
          <a:p>
            <a:pPr marL="342900" indent="-342900"/>
            <a:r>
              <a:rPr lang="ru-RU" sz="2400" b="1" dirty="0">
                <a:latin typeface="Bookman Old Style" pitchFamily="18" charset="0"/>
              </a:rPr>
              <a:t>3. Обвинил Л. Троцкого в том, что он не верит </a:t>
            </a:r>
          </a:p>
          <a:p>
            <a:pPr marL="342900" indent="-342900"/>
            <a:r>
              <a:rPr lang="ru-RU" sz="2400" b="1" dirty="0">
                <a:latin typeface="Bookman Old Style" pitchFamily="18" charset="0"/>
              </a:rPr>
              <a:t>в возможность построения социализма в </a:t>
            </a:r>
            <a:r>
              <a:rPr lang="ru-RU" sz="2400" b="1" dirty="0" smtClean="0">
                <a:latin typeface="Bookman Old Style" pitchFamily="18" charset="0"/>
              </a:rPr>
              <a:t>СССР.</a:t>
            </a:r>
            <a:endParaRPr lang="ru-RU" sz="2400" b="1" dirty="0">
              <a:latin typeface="Bookman Old Style" pitchFamily="18" charset="0"/>
            </a:endParaRPr>
          </a:p>
          <a:p>
            <a:pPr marL="342900" indent="-342900"/>
            <a:r>
              <a:rPr lang="ru-RU" sz="2400" b="1" dirty="0">
                <a:latin typeface="Bookman Old Style" pitchFamily="18" charset="0"/>
              </a:rPr>
              <a:t>4. Насаждал культ В.И. Ленина, </a:t>
            </a:r>
            <a:r>
              <a:rPr lang="ru-RU" sz="2400" b="1" dirty="0" smtClean="0">
                <a:latin typeface="Bookman Old Style" pitchFamily="18" charset="0"/>
              </a:rPr>
              <a:t>увеличивая </a:t>
            </a:r>
            <a:r>
              <a:rPr lang="ru-RU" sz="2400" b="1" dirty="0">
                <a:latin typeface="Bookman Old Style" pitchFamily="18" charset="0"/>
              </a:rPr>
              <a:t>свой </a:t>
            </a:r>
            <a:endParaRPr lang="ru-RU" sz="2400" b="1" dirty="0" smtClean="0">
              <a:latin typeface="Bookman Old Style" pitchFamily="18" charset="0"/>
            </a:endParaRPr>
          </a:p>
          <a:p>
            <a:pPr marL="342900" indent="-342900"/>
            <a:r>
              <a:rPr lang="ru-RU" sz="2400" b="1" dirty="0" smtClean="0">
                <a:latin typeface="Bookman Old Style" pitchFamily="18" charset="0"/>
              </a:rPr>
              <a:t>авторитет </a:t>
            </a:r>
            <a:r>
              <a:rPr lang="ru-RU" sz="2400" b="1" dirty="0">
                <a:latin typeface="Bookman Old Style" pitchFamily="18" charset="0"/>
              </a:rPr>
              <a:t>в обществе.</a:t>
            </a:r>
          </a:p>
        </p:txBody>
      </p:sp>
      <p:sp>
        <p:nvSpPr>
          <p:cNvPr id="5" name="Заголовок 10"/>
          <p:cNvSpPr txBox="1">
            <a:spLocks/>
          </p:cNvSpPr>
          <p:nvPr/>
        </p:nvSpPr>
        <p:spPr>
          <a:xfrm>
            <a:off x="251520" y="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 w="24500" cmpd="dbl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>Сталин – победитель в партийной борьбе</a:t>
            </a:r>
            <a:endParaRPr kumimoji="0" lang="ru-RU" sz="4000" b="0" i="0" u="none" strike="noStrike" kern="1200" cap="none" spc="0" normalizeH="0" baseline="0" noProof="0" dirty="0">
              <a:ln w="24500" cmpd="dbl">
                <a:solidFill>
                  <a:schemeClr val="tx1"/>
                </a:solidFill>
                <a:prstDash val="solid"/>
                <a:miter lim="800000"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перфолента 6"/>
          <p:cNvSpPr/>
          <p:nvPr/>
        </p:nvSpPr>
        <p:spPr>
          <a:xfrm>
            <a:off x="214313" y="1928813"/>
            <a:ext cx="4286250" cy="2714625"/>
          </a:xfrm>
          <a:prstGeom prst="flowChartPunchedTap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man Old Style" pitchFamily="18" charset="0"/>
              </a:rPr>
              <a:t>Тяжелый экономический, политический и социальный кризис</a:t>
            </a: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4643438" y="1928813"/>
            <a:ext cx="4286250" cy="2714625"/>
          </a:xfrm>
          <a:prstGeom prst="flowChartPunchedTap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man Old Style" pitchFamily="18" charset="0"/>
              </a:rPr>
              <a:t>Массовые крестьянские восстания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857250" y="4643438"/>
            <a:ext cx="785813" cy="714375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5286375" y="4643438"/>
            <a:ext cx="785813" cy="714375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57188" y="5357813"/>
            <a:ext cx="6000750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Bookman Old Style" pitchFamily="18" charset="0"/>
              </a:rPr>
              <a:t>Угроза основам советской власти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6357938" y="5572125"/>
            <a:ext cx="428625" cy="428625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786563" y="4786313"/>
            <a:ext cx="2071687" cy="18573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Переход к </a:t>
            </a:r>
            <a:r>
              <a:rPr lang="ru-RU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НЭПу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99592" y="548680"/>
            <a:ext cx="7272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24500" cmpd="dbl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Bookman Old Style" pitchFamily="18" charset="0"/>
              </a:rPr>
              <a:t>Последствия «военного коммунизма»</a:t>
            </a:r>
            <a:endParaRPr lang="ru-RU" sz="4000" dirty="0">
              <a:ln w="24500" cmpd="dbl">
                <a:solidFill>
                  <a:schemeClr val="tx1"/>
                </a:solidFill>
                <a:prstDash val="solid"/>
                <a:miter lim="800000"/>
              </a:ln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51520" y="1340769"/>
            <a:ext cx="4210050" cy="1296144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latin typeface="Bookman Old Style" pitchFamily="18" charset="0"/>
              </a:rPr>
              <a:t>8 марта 1921 г. – </a:t>
            </a:r>
          </a:p>
          <a:p>
            <a:pPr fontAlgn="auto">
              <a:spcAft>
                <a:spcPts val="0"/>
              </a:spcAft>
              <a:buNone/>
              <a:defRPr/>
            </a:pPr>
            <a:endParaRPr lang="ru-RU" dirty="0"/>
          </a:p>
        </p:txBody>
      </p:sp>
      <p:sp>
        <p:nvSpPr>
          <p:cNvPr id="7172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857250"/>
            <a:ext cx="4038600" cy="45720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</a:t>
            </a: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57200" y="430640"/>
            <a:ext cx="822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X</a:t>
            </a:r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съезд ВКП (б): </a:t>
            </a:r>
          </a:p>
        </p:txBody>
      </p:sp>
      <p:pic>
        <p:nvPicPr>
          <p:cNvPr id="8" name="Picture 2" descr="C:\Documents and Settings\Администратор\Рабочий стол\мама3\НЭП\lenindenrozhd_1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492896"/>
            <a:ext cx="2724150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одержимое 2"/>
          <p:cNvSpPr txBox="1">
            <a:spLocks/>
          </p:cNvSpPr>
          <p:nvPr/>
        </p:nvSpPr>
        <p:spPr bwMode="auto">
          <a:xfrm>
            <a:off x="4211960" y="1484784"/>
            <a:ext cx="4634880" cy="507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Blip>
                <a:blip r:embed="rId4"/>
              </a:buBlip>
              <a:tabLst/>
              <a:defRPr/>
            </a:pPr>
            <a:r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«…Мы натолкнулись на большой – я полагаю, на самый большой – внутренний политический  кризис Советской России.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Blip>
                <a:blip r:embed="rId4"/>
              </a:buBlip>
              <a:tabLst/>
              <a:defRPr/>
            </a:pPr>
            <a:r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Этот внутренний кризис обнаружил недовольство не только значительной части крестьянства, но и рабочих».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ookman Old Style" pitchFamily="18" charset="0"/>
                <a:ea typeface="+mn-ea"/>
                <a:cs typeface="+mn-cs"/>
              </a:rPr>
              <a:t>(В.И. Ленин, 1921 г.)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899593" y="1143000"/>
            <a:ext cx="7272808" cy="5429250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Blip>
                <a:blip r:embed="rId3"/>
              </a:buBlip>
              <a:defRPr/>
            </a:pPr>
            <a:r>
              <a:rPr lang="ru-RU" b="1" dirty="0" smtClean="0">
                <a:latin typeface="Bookman Old Style" pitchFamily="18" charset="0"/>
              </a:rPr>
              <a:t>Отмена трудовой повинности</a:t>
            </a:r>
            <a:r>
              <a:rPr lang="ru-RU" b="1" dirty="0" smtClean="0">
                <a:latin typeface="Bookman Old Style" pitchFamily="18" charset="0"/>
              </a:rPr>
              <a:t>.</a:t>
            </a:r>
          </a:p>
          <a:p>
            <a:pPr fontAlgn="auto">
              <a:spcAft>
                <a:spcPts val="0"/>
              </a:spcAft>
              <a:buBlip>
                <a:blip r:embed="rId3"/>
              </a:buBlip>
              <a:defRPr/>
            </a:pPr>
            <a:r>
              <a:rPr lang="ru-RU" b="1" dirty="0" smtClean="0">
                <a:latin typeface="Bookman Old Style" pitchFamily="18" charset="0"/>
              </a:rPr>
              <a:t>Замена продразверстки продналогом (фиксированным и неизменяемым в течение года).</a:t>
            </a:r>
            <a:endParaRPr lang="ru-RU" b="1" dirty="0" smtClean="0">
              <a:latin typeface="Bookman Old Style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3"/>
              </a:buBlip>
              <a:defRPr/>
            </a:pPr>
            <a:r>
              <a:rPr lang="ru-RU" b="1" dirty="0" smtClean="0">
                <a:latin typeface="Bookman Old Style" pitchFamily="18" charset="0"/>
              </a:rPr>
              <a:t>Укрепление финансовой системы, отмена бесплатных услуг.</a:t>
            </a:r>
          </a:p>
          <a:p>
            <a:pPr fontAlgn="auto">
              <a:spcAft>
                <a:spcPts val="0"/>
              </a:spcAft>
              <a:buBlip>
                <a:blip r:embed="rId3"/>
              </a:buBlip>
              <a:defRPr/>
            </a:pPr>
            <a:r>
              <a:rPr lang="ru-RU" b="1" dirty="0" smtClean="0">
                <a:latin typeface="Bookman Old Style" pitchFamily="18" charset="0"/>
              </a:rPr>
              <a:t>Восстановление товарно-денежных отношений.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3"/>
              </a:buBlip>
              <a:defRPr/>
            </a:pPr>
            <a:r>
              <a:rPr lang="ru-RU" b="1" dirty="0" smtClean="0">
                <a:latin typeface="Bookman Old Style" pitchFamily="18" charset="0"/>
              </a:rPr>
              <a:t>Перевод части предприятий на хозрасчет и создание крупных трестов.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3"/>
              </a:buBlip>
              <a:defRPr/>
            </a:pPr>
            <a:r>
              <a:rPr lang="ru-RU" b="1" dirty="0" smtClean="0">
                <a:latin typeface="Bookman Old Style" pitchFamily="18" charset="0"/>
              </a:rPr>
              <a:t>Допуск частного капитала в экономику при сохранении «командных высот» в руках государства.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3"/>
              </a:buBlip>
              <a:defRPr/>
            </a:pPr>
            <a:r>
              <a:rPr lang="ru-RU" b="1" dirty="0" smtClean="0">
                <a:latin typeface="Bookman Old Style" pitchFamily="18" charset="0"/>
              </a:rPr>
              <a:t>Разрешение аренды земли и применения наемного труда в с/х.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7" name="Заголовок 10"/>
          <p:cNvSpPr txBox="1">
            <a:spLocks/>
          </p:cNvSpPr>
          <p:nvPr/>
        </p:nvSpPr>
        <p:spPr>
          <a:xfrm>
            <a:off x="251520" y="260648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 w="24500" cmpd="dbl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>Сущность нэпа</a:t>
            </a:r>
            <a:endParaRPr kumimoji="0" lang="ru-RU" sz="4000" b="0" i="0" u="none" strike="noStrike" kern="1200" cap="none" spc="0" normalizeH="0" baseline="0" noProof="0" dirty="0">
              <a:ln w="24500" cmpd="dbl">
                <a:solidFill>
                  <a:schemeClr val="tx1"/>
                </a:solidFill>
                <a:prstDash val="solid"/>
                <a:miter lim="800000"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79512" y="2780928"/>
            <a:ext cx="5256584" cy="3830464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Blip>
                <a:blip r:embed="rId3"/>
              </a:buBlip>
              <a:defRPr/>
            </a:pPr>
            <a:r>
              <a:rPr lang="ru-RU" sz="2400" b="1" dirty="0" smtClean="0">
                <a:latin typeface="Bookman Old Style" pitchFamily="18" charset="0"/>
              </a:rPr>
              <a:t>Подъем в сельском хозяйстве.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Blip>
                <a:blip r:embed="rId3"/>
              </a:buBlip>
              <a:defRPr/>
            </a:pPr>
            <a:r>
              <a:rPr lang="ru-RU" sz="2400" b="1" dirty="0" smtClean="0">
                <a:latin typeface="Bookman Old Style" pitchFamily="18" charset="0"/>
              </a:rPr>
              <a:t>Укрепление денежной системы. Рубль стал стабильной и крепкой валютой.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Blip>
                <a:blip r:embed="rId3"/>
              </a:buBlip>
              <a:defRPr/>
            </a:pPr>
            <a:r>
              <a:rPr lang="ru-RU" sz="2400" b="1" dirty="0" smtClean="0">
                <a:latin typeface="Bookman Old Style" pitchFamily="18" charset="0"/>
              </a:rPr>
              <a:t>Оживление торговли.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Blip>
                <a:blip r:embed="rId3"/>
              </a:buBlip>
              <a:defRPr/>
            </a:pPr>
            <a:r>
              <a:rPr lang="ru-RU" sz="2400" b="1" dirty="0" smtClean="0">
                <a:latin typeface="Bookman Old Style" pitchFamily="18" charset="0"/>
              </a:rPr>
              <a:t>Рост благосостояния населения.</a:t>
            </a:r>
            <a:endParaRPr lang="ru-RU" sz="2400" b="1" dirty="0">
              <a:latin typeface="Bookman Old Style" pitchFamily="18" charset="0"/>
            </a:endParaRPr>
          </a:p>
        </p:txBody>
      </p:sp>
      <p:sp>
        <p:nvSpPr>
          <p:cNvPr id="7" name="Заголовок 10"/>
          <p:cNvSpPr txBox="1">
            <a:spLocks/>
          </p:cNvSpPr>
          <p:nvPr/>
        </p:nvSpPr>
        <p:spPr>
          <a:xfrm>
            <a:off x="251520" y="260648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 w="24500" cmpd="dbl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>Итоги нэпа</a:t>
            </a:r>
            <a:endParaRPr kumimoji="0" lang="ru-RU" sz="4000" b="0" i="0" u="none" strike="noStrike" kern="1200" cap="none" spc="0" normalizeH="0" baseline="0" noProof="0" dirty="0">
              <a:ln w="24500" cmpd="dbl">
                <a:solidFill>
                  <a:schemeClr val="tx1"/>
                </a:solidFill>
                <a:prstDash val="solid"/>
                <a:miter lim="800000"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Рисунок 6" descr="RussiaP139-1Chervonets-1922-donatedoy_uni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509120"/>
            <a:ext cx="2692772" cy="16934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Рисунок 4" descr="poster-1924c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980728"/>
            <a:ext cx="26797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251520" y="1196752"/>
            <a:ext cx="5760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Blip>
                <a:blip r:embed="rId3"/>
              </a:buBlip>
              <a:defRPr/>
            </a:pPr>
            <a:r>
              <a:rPr lang="ru-RU" sz="2400" b="1" dirty="0" smtClean="0">
                <a:latin typeface="Bookman Old Style" pitchFamily="18" charset="0"/>
              </a:rPr>
              <a:t>Восстановили народное хозяйство: в 1926 г. достигли довоенного уровня промышленного развития.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899593" y="1412776"/>
            <a:ext cx="7344816" cy="544522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Blip>
                <a:blip r:embed="rId3"/>
              </a:buBlip>
              <a:defRPr/>
            </a:pPr>
            <a:r>
              <a:rPr lang="ru-RU" sz="2400" b="1" dirty="0" smtClean="0">
                <a:latin typeface="Bookman Old Style" pitchFamily="18" charset="0"/>
              </a:rPr>
              <a:t>Низкая товарность сельскохозяйственного производства.</a:t>
            </a:r>
          </a:p>
          <a:p>
            <a:pPr fontAlgn="auto">
              <a:spcAft>
                <a:spcPts val="0"/>
              </a:spcAft>
              <a:buFont typeface="Arial" pitchFamily="34" charset="0"/>
              <a:buBlip>
                <a:blip r:embed="rId3"/>
              </a:buBlip>
              <a:defRPr/>
            </a:pPr>
            <a:r>
              <a:rPr lang="ru-RU" sz="2400" b="1" dirty="0" smtClean="0">
                <a:latin typeface="Bookman Old Style" pitchFamily="18" charset="0"/>
              </a:rPr>
              <a:t>Хлебозаготовительный кризис: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dirty="0" smtClean="0">
                <a:latin typeface="Bookman Old Style" pitchFamily="18" charset="0"/>
              </a:rPr>
              <a:t>	был вызван нехваткой промтоваров, неурожаем и низкими закупочными ценами на зерно. Вводились карточки.</a:t>
            </a:r>
          </a:p>
          <a:p>
            <a:pPr fontAlgn="auto">
              <a:spcAft>
                <a:spcPts val="0"/>
              </a:spcAft>
              <a:buBlip>
                <a:blip r:embed="rId3"/>
              </a:buBlip>
              <a:defRPr/>
            </a:pPr>
            <a:r>
              <a:rPr lang="ru-RU" sz="2400" b="1" dirty="0" smtClean="0">
                <a:latin typeface="Bookman Old Style" pitchFamily="18" charset="0"/>
              </a:rPr>
              <a:t>Замедление темпов индустриализации.</a:t>
            </a:r>
          </a:p>
          <a:p>
            <a:pPr fontAlgn="auto">
              <a:spcAft>
                <a:spcPts val="0"/>
              </a:spcAft>
              <a:buBlip>
                <a:blip r:embed="rId3"/>
              </a:buBlip>
              <a:defRPr/>
            </a:pPr>
            <a:r>
              <a:rPr lang="ru-RU" sz="2400" b="1" dirty="0" smtClean="0">
                <a:latin typeface="Bookman Old Style" pitchFamily="18" charset="0"/>
              </a:rPr>
              <a:t>Рост безработицы.</a:t>
            </a:r>
          </a:p>
          <a:p>
            <a:pPr fontAlgn="auto">
              <a:spcAft>
                <a:spcPts val="0"/>
              </a:spcAft>
              <a:buBlip>
                <a:blip r:embed="rId3"/>
              </a:buBlip>
              <a:defRPr/>
            </a:pPr>
            <a:r>
              <a:rPr lang="ru-RU" sz="2400" b="1" dirty="0" smtClean="0">
                <a:latin typeface="Bookman Old Style" pitchFamily="18" charset="0"/>
              </a:rPr>
              <a:t>Несоответствие многоукладной экономики и однопартийного политического режима</a:t>
            </a:r>
            <a:endParaRPr lang="ru-RU" sz="2400" b="1" dirty="0">
              <a:latin typeface="Bookman Old Style" pitchFamily="18" charset="0"/>
            </a:endParaRPr>
          </a:p>
        </p:txBody>
      </p:sp>
      <p:sp>
        <p:nvSpPr>
          <p:cNvPr id="5" name="Заголовок 10"/>
          <p:cNvSpPr txBox="1">
            <a:spLocks/>
          </p:cNvSpPr>
          <p:nvPr/>
        </p:nvSpPr>
        <p:spPr>
          <a:xfrm>
            <a:off x="251520" y="260648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 w="24500" cmpd="dbl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>Проблемы нэпа</a:t>
            </a:r>
            <a:endParaRPr kumimoji="0" lang="ru-RU" sz="4000" b="0" i="0" u="none" strike="noStrike" kern="1200" cap="none" spc="0" normalizeH="0" baseline="0" noProof="0" dirty="0">
              <a:ln w="24500" cmpd="dbl">
                <a:solidFill>
                  <a:schemeClr val="tx1"/>
                </a:solidFill>
                <a:prstDash val="solid"/>
                <a:miter lim="800000"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AutoShape 4" descr="Букет"/>
          <p:cNvSpPr>
            <a:spLocks noChangeArrowheads="1"/>
          </p:cNvSpPr>
          <p:nvPr/>
        </p:nvSpPr>
        <p:spPr bwMode="auto">
          <a:xfrm>
            <a:off x="467544" y="2996952"/>
            <a:ext cx="8524056" cy="3672408"/>
          </a:xfrm>
          <a:prstGeom prst="plaque">
            <a:avLst>
              <a:gd name="adj" fmla="val 9255"/>
            </a:avLst>
          </a:prstGeom>
          <a:blipFill dpi="0" rotWithShape="1">
            <a:blip r:embed="rId2" cstate="print"/>
            <a:srcRect/>
            <a:tile tx="0" ty="0" sx="100000" sy="100000" flip="none" algn="tl"/>
          </a:blip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66"/>
                </a:solidFill>
                <a:latin typeface="Bookman Old Style" pitchFamily="18" charset="0"/>
              </a:rPr>
              <a:t>Централизация власти.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66"/>
                </a:solidFill>
                <a:latin typeface="Bookman Old Style" pitchFamily="18" charset="0"/>
              </a:rPr>
              <a:t>Командные методы руководства.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66"/>
                </a:solidFill>
                <a:latin typeface="Bookman Old Style" pitchFamily="18" charset="0"/>
              </a:rPr>
              <a:t>Полное господство партийного аппарата.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66"/>
                </a:solidFill>
                <a:latin typeface="Bookman Old Style" pitchFamily="18" charset="0"/>
              </a:rPr>
              <a:t>Номинальная роль Советов в стране.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66"/>
                </a:solidFill>
                <a:latin typeface="Bookman Old Style" pitchFamily="18" charset="0"/>
              </a:rPr>
              <a:t>Отсутствие политической оппозиции.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66"/>
                </a:solidFill>
                <a:latin typeface="Bookman Old Style" pitchFamily="18" charset="0"/>
              </a:rPr>
              <a:t>Насаждение идеологического единомыслия.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66"/>
                </a:solidFill>
                <a:latin typeface="Bookman Old Style" pitchFamily="18" charset="0"/>
              </a:rPr>
              <a:t>Отсутствие свободы </a:t>
            </a:r>
            <a:r>
              <a:rPr lang="ru-RU" sz="2400" b="1" dirty="0" smtClean="0">
                <a:solidFill>
                  <a:srgbClr val="000066"/>
                </a:solidFill>
                <a:latin typeface="Bookman Old Style" pitchFamily="18" charset="0"/>
              </a:rPr>
              <a:t>слова и печати.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rgbClr val="000066"/>
                </a:solidFill>
                <a:latin typeface="Bookman Old Style" pitchFamily="18" charset="0"/>
              </a:rPr>
              <a:t> Безусловный авторитет лидера – В.И. Ленина.</a:t>
            </a:r>
            <a:endParaRPr lang="ru-RU" sz="24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27651" name="AutoShape 3" descr="Голубая тисненая бумага"/>
          <p:cNvSpPr>
            <a:spLocks noChangeArrowheads="1"/>
          </p:cNvSpPr>
          <p:nvPr/>
        </p:nvSpPr>
        <p:spPr bwMode="auto">
          <a:xfrm>
            <a:off x="3851920" y="381000"/>
            <a:ext cx="4530080" cy="2590800"/>
          </a:xfrm>
          <a:prstGeom prst="downArrowCallout">
            <a:avLst>
              <a:gd name="adj1" fmla="val 42772"/>
              <a:gd name="adj2" fmla="val 39321"/>
              <a:gd name="adj3" fmla="val 21444"/>
              <a:gd name="adj4" fmla="val 57106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317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dirty="0" smtClean="0">
                <a:solidFill>
                  <a:srgbClr val="000066"/>
                </a:solidFill>
                <a:latin typeface="Bookman Old Style" pitchFamily="18" charset="0"/>
              </a:rPr>
              <a:t>Авторитарный </a:t>
            </a:r>
            <a:endParaRPr lang="ru-RU" sz="2800" b="1" dirty="0">
              <a:solidFill>
                <a:srgbClr val="000066"/>
              </a:solidFill>
              <a:latin typeface="Bookman Old Style" pitchFamily="18" charset="0"/>
            </a:endParaRPr>
          </a:p>
          <a:p>
            <a:pPr algn="ctr"/>
            <a:r>
              <a:rPr lang="ru-RU" sz="2800" b="1" dirty="0">
                <a:solidFill>
                  <a:srgbClr val="000066"/>
                </a:solidFill>
                <a:latin typeface="Bookman Old Style" pitchFamily="18" charset="0"/>
              </a:rPr>
              <a:t>политический режим</a:t>
            </a:r>
          </a:p>
        </p:txBody>
      </p:sp>
      <p:pic>
        <p:nvPicPr>
          <p:cNvPr id="27653" name="Picture 5" descr="Картинка 1 из 2069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lum bright="12000" contrast="-36000"/>
          </a:blip>
          <a:srcRect/>
          <a:stretch>
            <a:fillRect/>
          </a:stretch>
        </p:blipFill>
        <p:spPr bwMode="auto">
          <a:xfrm>
            <a:off x="102600" y="228600"/>
            <a:ext cx="2526300" cy="30480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7" name="Picture 5" descr="Рисунок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1295400"/>
            <a:ext cx="2057400" cy="266700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203848" y="4077072"/>
            <a:ext cx="1912938" cy="400110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990033"/>
                </a:solidFill>
              </a:rPr>
              <a:t>Л.Б.Каменев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304800" y="3733800"/>
            <a:ext cx="1865313" cy="4730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>
                <a:solidFill>
                  <a:srgbClr val="990033"/>
                </a:solidFill>
              </a:rPr>
              <a:t>Лев Троцкий</a:t>
            </a:r>
          </a:p>
        </p:txBody>
      </p:sp>
      <p:pic>
        <p:nvPicPr>
          <p:cNvPr id="28680" name="Picture 8" descr="Рисунок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219200"/>
            <a:ext cx="1996888" cy="251460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7162800" y="6172200"/>
            <a:ext cx="1838325" cy="4730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000" b="1">
                <a:solidFill>
                  <a:srgbClr val="990033"/>
                </a:solidFill>
              </a:rPr>
              <a:t>Н.И.Бухарин</a:t>
            </a:r>
          </a:p>
        </p:txBody>
      </p:sp>
      <p:pic>
        <p:nvPicPr>
          <p:cNvPr id="28682" name="Picture 10" descr="Рисунок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4191000"/>
            <a:ext cx="1949450" cy="253047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28683" name="Picture 11" descr="Картинка 4 из 1749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95400" y="4191000"/>
            <a:ext cx="1905000" cy="2491154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3276600" y="6096000"/>
            <a:ext cx="1752600" cy="609600"/>
          </a:xfrm>
          <a:prstGeom prst="rect">
            <a:avLst/>
          </a:prstGeom>
          <a:solidFill>
            <a:srgbClr val="FFCCCC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>
                <a:solidFill>
                  <a:srgbClr val="990033"/>
                </a:solidFill>
              </a:rPr>
              <a:t>И.В. Сталин</a:t>
            </a:r>
          </a:p>
        </p:txBody>
      </p:sp>
      <p:pic>
        <p:nvPicPr>
          <p:cNvPr id="28685" name="Picture 13" descr="Картинка 2 из 166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34200" y="1295400"/>
            <a:ext cx="1981200" cy="267652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7086600" y="4038600"/>
            <a:ext cx="1905000" cy="609600"/>
          </a:xfrm>
          <a:prstGeom prst="rect">
            <a:avLst/>
          </a:prstGeom>
          <a:solidFill>
            <a:srgbClr val="FFCCCC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dirty="0">
                <a:solidFill>
                  <a:srgbClr val="990033"/>
                </a:solidFill>
              </a:rPr>
              <a:t>Г.Е. Зиновьев</a:t>
            </a:r>
          </a:p>
        </p:txBody>
      </p:sp>
      <p:sp>
        <p:nvSpPr>
          <p:cNvPr id="13" name="Заголовок 10"/>
          <p:cNvSpPr txBox="1">
            <a:spLocks/>
          </p:cNvSpPr>
          <p:nvPr/>
        </p:nvSpPr>
        <p:spPr>
          <a:xfrm>
            <a:off x="251520" y="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 w="24500" cmpd="dbl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>1924 год – </a:t>
            </a:r>
            <a:r>
              <a:rPr kumimoji="0" lang="ru-RU" sz="4000" b="1" i="0" u="none" strike="noStrike" kern="1200" cap="none" spc="0" normalizeH="0" baseline="0" noProof="0" dirty="0" smtClean="0">
                <a:ln w="24500" cmpd="dbl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>наследники В.И.Ленина</a:t>
            </a:r>
            <a:r>
              <a:rPr kumimoji="0" lang="ru-RU" sz="4000" b="1" i="0" u="none" strike="noStrike" kern="1200" cap="none" spc="0" normalizeH="0" baseline="0" noProof="0" dirty="0" smtClean="0">
                <a:ln w="24500" cmpd="dbl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>. </a:t>
            </a:r>
            <a:endParaRPr kumimoji="0" lang="ru-RU" sz="4000" b="0" i="0" u="none" strike="noStrike" kern="1200" cap="none" spc="0" normalizeH="0" baseline="0" noProof="0" dirty="0">
              <a:ln w="24500" cmpd="dbl">
                <a:solidFill>
                  <a:schemeClr val="tx1"/>
                </a:solidFill>
                <a:prstDash val="solid"/>
                <a:miter lim="800000"/>
              </a:ln>
              <a:solidFill>
                <a:srgbClr val="99000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152400" y="1524000"/>
            <a:ext cx="2547392" cy="4800600"/>
          </a:xfrm>
          <a:prstGeom prst="rect">
            <a:avLst/>
          </a:prstGeom>
          <a:solidFill>
            <a:srgbClr val="FFEFE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71842" dir="2700000" algn="ctr" rotWithShape="0">
              <a:srgbClr val="000000"/>
            </a:outerShdw>
          </a:effectLst>
        </p:spPr>
        <p:txBody>
          <a:bodyPr/>
          <a:lstStyle/>
          <a:p>
            <a:pPr marL="342900" indent="-342900">
              <a:defRPr/>
            </a:pPr>
            <a:r>
              <a:rPr lang="ru-RU" sz="1600" b="1" dirty="0">
                <a:solidFill>
                  <a:srgbClr val="760000"/>
                </a:solidFill>
                <a:latin typeface="Bookman Old Style" pitchFamily="18" charset="0"/>
              </a:rPr>
              <a:t>ПРИЧИНЫ</a:t>
            </a:r>
          </a:p>
          <a:p>
            <a:pPr marL="342900" indent="-342900">
              <a:defRPr/>
            </a:pPr>
            <a:endParaRPr lang="ru-RU" sz="1600" b="1" dirty="0">
              <a:latin typeface="Bookman Old Style" pitchFamily="18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ru-RU" sz="1600" b="1" dirty="0">
                <a:latin typeface="Bookman Old Style" pitchFamily="18" charset="0"/>
              </a:rPr>
              <a:t>БОРЬБА ЗА </a:t>
            </a:r>
          </a:p>
          <a:p>
            <a:pPr marL="342900" indent="-342900">
              <a:defRPr/>
            </a:pPr>
            <a:r>
              <a:rPr lang="ru-RU" sz="1600" b="1" dirty="0">
                <a:latin typeface="Bookman Old Style" pitchFamily="18" charset="0"/>
              </a:rPr>
              <a:t>ВЛАСТЬ В ПАРТИИ </a:t>
            </a:r>
          </a:p>
          <a:p>
            <a:pPr marL="342900" indent="-342900">
              <a:defRPr/>
            </a:pPr>
            <a:r>
              <a:rPr lang="ru-RU" sz="1600" b="1" dirty="0">
                <a:latin typeface="Bookman Old Style" pitchFamily="18" charset="0"/>
              </a:rPr>
              <a:t>В СТРАНЕ МЕЖДУ </a:t>
            </a:r>
          </a:p>
          <a:p>
            <a:pPr marL="342900" indent="-342900">
              <a:defRPr/>
            </a:pPr>
            <a:r>
              <a:rPr lang="ru-RU" sz="1600" b="1" dirty="0">
                <a:latin typeface="Bookman Old Style" pitchFamily="18" charset="0"/>
              </a:rPr>
              <a:t>ПОЛИТИЧЕСКИМИ </a:t>
            </a:r>
          </a:p>
          <a:p>
            <a:pPr marL="342900" indent="-342900">
              <a:defRPr/>
            </a:pPr>
            <a:r>
              <a:rPr lang="ru-RU" sz="1600" b="1" dirty="0">
                <a:latin typeface="Bookman Old Style" pitchFamily="18" charset="0"/>
              </a:rPr>
              <a:t>ЛИДЕРАМИ</a:t>
            </a:r>
          </a:p>
          <a:p>
            <a:pPr marL="342900" indent="-342900">
              <a:defRPr/>
            </a:pPr>
            <a:endParaRPr lang="ru-RU" sz="1600" b="1" dirty="0">
              <a:latin typeface="Bookman Old Style" pitchFamily="18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ru-RU" sz="1600" b="1" dirty="0">
                <a:latin typeface="Bookman Old Style" pitchFamily="18" charset="0"/>
              </a:rPr>
              <a:t>ОТСУТСТВИЕ </a:t>
            </a:r>
          </a:p>
          <a:p>
            <a:pPr marL="342900" indent="-342900">
              <a:defRPr/>
            </a:pPr>
            <a:r>
              <a:rPr lang="ru-RU" sz="1600" b="1" dirty="0">
                <a:latin typeface="Bookman Old Style" pitchFamily="18" charset="0"/>
              </a:rPr>
              <a:t>ЛЕГАЛЬНОЙ </a:t>
            </a:r>
          </a:p>
          <a:p>
            <a:pPr marL="342900" indent="-342900">
              <a:defRPr/>
            </a:pPr>
            <a:r>
              <a:rPr lang="ru-RU" sz="1600" b="1" dirty="0">
                <a:latin typeface="Bookman Old Style" pitchFamily="18" charset="0"/>
              </a:rPr>
              <a:t>ОППОЗИЦИИ</a:t>
            </a:r>
          </a:p>
          <a:p>
            <a:pPr marL="342900" indent="-342900">
              <a:defRPr/>
            </a:pPr>
            <a:endParaRPr lang="ru-RU" sz="1600" b="1" dirty="0">
              <a:latin typeface="Bookman Old Style" pitchFamily="18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ru-RU" sz="1600" b="1" dirty="0">
                <a:latin typeface="Bookman Old Style" pitchFamily="18" charset="0"/>
              </a:rPr>
              <a:t>РАЗЛИЧИЕ ВО </a:t>
            </a:r>
          </a:p>
          <a:p>
            <a:pPr marL="342900" indent="-342900">
              <a:defRPr/>
            </a:pPr>
            <a:r>
              <a:rPr lang="ru-RU" sz="1600" b="1" dirty="0">
                <a:latin typeface="Bookman Old Style" pitchFamily="18" charset="0"/>
              </a:rPr>
              <a:t>ВЗГЛЯДАХ НА </a:t>
            </a:r>
          </a:p>
          <a:p>
            <a:pPr marL="342900" indent="-342900">
              <a:defRPr/>
            </a:pPr>
            <a:r>
              <a:rPr lang="ru-RU" sz="1600" b="1" dirty="0">
                <a:latin typeface="Bookman Old Style" pitchFamily="18" charset="0"/>
              </a:rPr>
              <a:t>ПРИНЦИПИАЛЬНЫЕ </a:t>
            </a:r>
          </a:p>
          <a:p>
            <a:pPr marL="342900" indent="-342900">
              <a:defRPr/>
            </a:pPr>
            <a:r>
              <a:rPr lang="ru-RU" sz="1600" b="1" dirty="0">
                <a:latin typeface="Bookman Old Style" pitchFamily="18" charset="0"/>
              </a:rPr>
              <a:t>ВОПРОСЫ</a:t>
            </a:r>
          </a:p>
          <a:p>
            <a:pPr marL="342900" indent="-342900">
              <a:defRPr/>
            </a:pPr>
            <a:r>
              <a:rPr lang="ru-RU" sz="1600" b="1" dirty="0">
                <a:latin typeface="Bookman Old Style" pitchFamily="18" charset="0"/>
              </a:rPr>
              <a:t>РАЗВИТИЯ СТРАНЫ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819400" y="1371600"/>
            <a:ext cx="1181100" cy="4721225"/>
            <a:chOff x="1625" y="1099"/>
            <a:chExt cx="792" cy="2734"/>
          </a:xfrm>
        </p:grpSpPr>
        <p:sp>
          <p:nvSpPr>
            <p:cNvPr id="45064" name="AutoShape 8"/>
            <p:cNvSpPr>
              <a:spLocks noChangeArrowheads="1"/>
            </p:cNvSpPr>
            <p:nvPr/>
          </p:nvSpPr>
          <p:spPr bwMode="auto">
            <a:xfrm>
              <a:off x="1625" y="1099"/>
              <a:ext cx="792" cy="432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ru-RU" b="1" dirty="0">
                  <a:solidFill>
                    <a:srgbClr val="760000"/>
                  </a:solidFill>
                  <a:latin typeface="Bookman Old Style" pitchFamily="18" charset="0"/>
                </a:rPr>
                <a:t>1923-1924 </a:t>
              </a:r>
              <a:endParaRPr lang="ru-RU" dirty="0">
                <a:solidFill>
                  <a:srgbClr val="760000"/>
                </a:solidFill>
                <a:latin typeface="Bookman Old Style" pitchFamily="18" charset="0"/>
              </a:endParaRPr>
            </a:p>
          </p:txBody>
        </p:sp>
        <p:sp>
          <p:nvSpPr>
            <p:cNvPr id="45065" name="AutoShape 9"/>
            <p:cNvSpPr>
              <a:spLocks noChangeArrowheads="1"/>
            </p:cNvSpPr>
            <p:nvPr/>
          </p:nvSpPr>
          <p:spPr bwMode="auto">
            <a:xfrm>
              <a:off x="1625" y="1786"/>
              <a:ext cx="792" cy="432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ru-RU" b="1" dirty="0">
                  <a:solidFill>
                    <a:srgbClr val="760000"/>
                  </a:solidFill>
                  <a:latin typeface="Bookman Old Style" pitchFamily="18" charset="0"/>
                </a:rPr>
                <a:t>1925 </a:t>
              </a:r>
              <a:endParaRPr lang="ru-RU" dirty="0">
                <a:solidFill>
                  <a:srgbClr val="760000"/>
                </a:solidFill>
                <a:latin typeface="Bookman Old Style" pitchFamily="18" charset="0"/>
              </a:endParaRPr>
            </a:p>
          </p:txBody>
        </p:sp>
        <p:sp>
          <p:nvSpPr>
            <p:cNvPr id="45066" name="AutoShape 10"/>
            <p:cNvSpPr>
              <a:spLocks noChangeArrowheads="1"/>
            </p:cNvSpPr>
            <p:nvPr/>
          </p:nvSpPr>
          <p:spPr bwMode="auto">
            <a:xfrm>
              <a:off x="1625" y="2588"/>
              <a:ext cx="792" cy="432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ru-RU" b="1" dirty="0">
                  <a:solidFill>
                    <a:srgbClr val="760000"/>
                  </a:solidFill>
                  <a:latin typeface="Bookman Old Style" pitchFamily="18" charset="0"/>
                </a:rPr>
                <a:t>1927 </a:t>
              </a:r>
              <a:endParaRPr lang="ru-RU" dirty="0">
                <a:solidFill>
                  <a:srgbClr val="760000"/>
                </a:solidFill>
                <a:latin typeface="Bookman Old Style" pitchFamily="18" charset="0"/>
              </a:endParaRPr>
            </a:p>
          </p:txBody>
        </p:sp>
        <p:sp>
          <p:nvSpPr>
            <p:cNvPr id="45067" name="AutoShape 11"/>
            <p:cNvSpPr>
              <a:spLocks noChangeArrowheads="1"/>
            </p:cNvSpPr>
            <p:nvPr/>
          </p:nvSpPr>
          <p:spPr bwMode="auto">
            <a:xfrm>
              <a:off x="1625" y="3401"/>
              <a:ext cx="792" cy="432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ru-RU" b="1" dirty="0" smtClean="0">
                  <a:solidFill>
                    <a:srgbClr val="760000"/>
                  </a:solidFill>
                  <a:latin typeface="Bookman Old Style" pitchFamily="18" charset="0"/>
                </a:rPr>
                <a:t>1928-1929</a:t>
              </a:r>
              <a:endParaRPr lang="ru-RU" dirty="0">
                <a:solidFill>
                  <a:srgbClr val="760000"/>
                </a:solidFill>
                <a:latin typeface="Bookman Old Style" pitchFamily="18" charset="0"/>
              </a:endParaRP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067944" y="990600"/>
            <a:ext cx="4915719" cy="5638800"/>
            <a:chOff x="2789" y="1106"/>
            <a:chExt cx="2813" cy="2727"/>
          </a:xfrm>
        </p:grpSpPr>
        <p:sp>
          <p:nvSpPr>
            <p:cNvPr id="45069" name="Rectangle 13"/>
            <p:cNvSpPr>
              <a:spLocks noChangeArrowheads="1"/>
            </p:cNvSpPr>
            <p:nvPr/>
          </p:nvSpPr>
          <p:spPr bwMode="auto">
            <a:xfrm>
              <a:off x="4332" y="1106"/>
              <a:ext cx="1270" cy="504"/>
            </a:xfrm>
            <a:prstGeom prst="rect">
              <a:avLst/>
            </a:prstGeom>
            <a:solidFill>
              <a:srgbClr val="FFFFE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ru-RU" sz="1600" b="1">
                  <a:latin typeface="Bookman Old Style" pitchFamily="18" charset="0"/>
                </a:rPr>
                <a:t>Л.Д. ТРОЦКИЙ</a:t>
              </a:r>
            </a:p>
          </p:txBody>
        </p:sp>
        <p:sp>
          <p:nvSpPr>
            <p:cNvPr id="45070" name="Rectangle 14"/>
            <p:cNvSpPr>
              <a:spLocks noChangeArrowheads="1"/>
            </p:cNvSpPr>
            <p:nvPr/>
          </p:nvSpPr>
          <p:spPr bwMode="auto">
            <a:xfrm>
              <a:off x="4333" y="1786"/>
              <a:ext cx="1269" cy="504"/>
            </a:xfrm>
            <a:prstGeom prst="rect">
              <a:avLst/>
            </a:prstGeom>
            <a:solidFill>
              <a:srgbClr val="FFFFE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ru-RU" sz="1600" b="1">
                  <a:latin typeface="Bookman Old Style" pitchFamily="18" charset="0"/>
                </a:rPr>
                <a:t>Г.Е. ЗИНОВЬЕВ</a:t>
              </a:r>
            </a:p>
            <a:p>
              <a:pPr algn="ctr">
                <a:defRPr/>
              </a:pPr>
              <a:r>
                <a:rPr lang="ru-RU" sz="1600" b="1">
                  <a:latin typeface="Bookman Old Style" pitchFamily="18" charset="0"/>
                </a:rPr>
                <a:t>Л.Б. КАМЕНЕВ </a:t>
              </a:r>
            </a:p>
            <a:p>
              <a:pPr algn="ctr">
                <a:defRPr/>
              </a:pPr>
              <a:r>
                <a:rPr lang="ru-RU" sz="1600" b="1">
                  <a:latin typeface="Bookman Old Style" pitchFamily="18" charset="0"/>
                </a:rPr>
                <a:t>(«новая оппозиция»)</a:t>
              </a:r>
            </a:p>
          </p:txBody>
        </p:sp>
        <p:sp>
          <p:nvSpPr>
            <p:cNvPr id="45071" name="Rectangle 15"/>
            <p:cNvSpPr>
              <a:spLocks noChangeArrowheads="1"/>
            </p:cNvSpPr>
            <p:nvPr/>
          </p:nvSpPr>
          <p:spPr bwMode="auto">
            <a:xfrm>
              <a:off x="4363" y="2512"/>
              <a:ext cx="1239" cy="635"/>
            </a:xfrm>
            <a:prstGeom prst="rect">
              <a:avLst/>
            </a:prstGeom>
            <a:solidFill>
              <a:srgbClr val="FFFFE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ru-RU" sz="1600" b="1">
                  <a:latin typeface="Bookman Old Style" pitchFamily="18" charset="0"/>
                </a:rPr>
                <a:t>Г.Е. ЗИНОВЬЕВ</a:t>
              </a:r>
            </a:p>
            <a:p>
              <a:pPr algn="ctr">
                <a:defRPr/>
              </a:pPr>
              <a:r>
                <a:rPr lang="ru-RU" sz="1600" b="1">
                  <a:latin typeface="Bookman Old Style" pitchFamily="18" charset="0"/>
                </a:rPr>
                <a:t>Л.Б. КАМЕНЕВ</a:t>
              </a:r>
            </a:p>
            <a:p>
              <a:pPr algn="ctr">
                <a:defRPr/>
              </a:pPr>
              <a:r>
                <a:rPr lang="ru-RU" sz="1600" b="1">
                  <a:latin typeface="Bookman Old Style" pitchFamily="18" charset="0"/>
                </a:rPr>
                <a:t>Л.Д. ТРОЦКИЙ («объединенная оппозиция»)</a:t>
              </a:r>
            </a:p>
          </p:txBody>
        </p:sp>
        <p:sp>
          <p:nvSpPr>
            <p:cNvPr id="45072" name="Rectangle 16"/>
            <p:cNvSpPr>
              <a:spLocks noChangeArrowheads="1"/>
            </p:cNvSpPr>
            <p:nvPr/>
          </p:nvSpPr>
          <p:spPr bwMode="auto">
            <a:xfrm>
              <a:off x="4384" y="3329"/>
              <a:ext cx="1218" cy="504"/>
            </a:xfrm>
            <a:prstGeom prst="rect">
              <a:avLst/>
            </a:prstGeom>
            <a:solidFill>
              <a:srgbClr val="FFFFE7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000000"/>
              </a:outerShdw>
            </a:effectLst>
          </p:spPr>
          <p:txBody>
            <a:bodyPr/>
            <a:lstStyle/>
            <a:p>
              <a:pPr>
                <a:defRPr/>
              </a:pPr>
              <a:r>
                <a:rPr lang="ru-RU" sz="1600" b="1">
                  <a:latin typeface="Bookman Old Style" pitchFamily="18" charset="0"/>
                </a:rPr>
                <a:t>Н.И. БУХАРИН</a:t>
              </a:r>
            </a:p>
            <a:p>
              <a:pPr>
                <a:defRPr/>
              </a:pPr>
              <a:r>
                <a:rPr lang="ru-RU" sz="1600" b="1">
                  <a:latin typeface="Bookman Old Style" pitchFamily="18" charset="0"/>
                </a:rPr>
                <a:t>А.И. РЫКОВ</a:t>
              </a:r>
            </a:p>
            <a:p>
              <a:pPr>
                <a:defRPr/>
              </a:pPr>
              <a:r>
                <a:rPr lang="ru-RU" sz="1600" b="1">
                  <a:latin typeface="Bookman Old Style" pitchFamily="18" charset="0"/>
                </a:rPr>
                <a:t>М.П. ТОМСКИЙ («правый уклон»)</a:t>
              </a:r>
            </a:p>
          </p:txBody>
        </p: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2789" y="1107"/>
              <a:ext cx="1152" cy="2726"/>
              <a:chOff x="2789" y="1107"/>
              <a:chExt cx="1152" cy="2726"/>
            </a:xfrm>
          </p:grpSpPr>
          <p:sp>
            <p:nvSpPr>
              <p:cNvPr id="45074" name="Rectangle 18"/>
              <p:cNvSpPr>
                <a:spLocks noChangeArrowheads="1"/>
              </p:cNvSpPr>
              <p:nvPr/>
            </p:nvSpPr>
            <p:spPr bwMode="auto">
              <a:xfrm>
                <a:off x="2789" y="1107"/>
                <a:ext cx="1152" cy="504"/>
              </a:xfrm>
              <a:prstGeom prst="rect">
                <a:avLst/>
              </a:prstGeom>
              <a:solidFill>
                <a:srgbClr val="FFFFE7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>
                  <a:defRPr/>
                </a:pPr>
                <a:r>
                  <a:rPr lang="ru-RU" sz="1600" b="1">
                    <a:latin typeface="Bookman Old Style" pitchFamily="18" charset="0"/>
                  </a:rPr>
                  <a:t>И.В. СТАЛИН</a:t>
                </a:r>
              </a:p>
              <a:p>
                <a:pPr algn="ctr">
                  <a:defRPr/>
                </a:pPr>
                <a:r>
                  <a:rPr lang="ru-RU" sz="1600" b="1">
                    <a:latin typeface="Bookman Old Style" pitchFamily="18" charset="0"/>
                  </a:rPr>
                  <a:t>Г.Е. ЗИНОВЬЕВ</a:t>
                </a:r>
              </a:p>
              <a:p>
                <a:pPr algn="ctr">
                  <a:defRPr/>
                </a:pPr>
                <a:r>
                  <a:rPr lang="ru-RU" sz="1600" b="1">
                    <a:latin typeface="Bookman Old Style" pitchFamily="18" charset="0"/>
                  </a:rPr>
                  <a:t>Л.Б. КАМЕНЕВ</a:t>
                </a:r>
              </a:p>
            </p:txBody>
          </p:sp>
          <p:sp>
            <p:nvSpPr>
              <p:cNvPr id="45075" name="Rectangle 19"/>
              <p:cNvSpPr>
                <a:spLocks noChangeArrowheads="1"/>
              </p:cNvSpPr>
              <p:nvPr/>
            </p:nvSpPr>
            <p:spPr bwMode="auto">
              <a:xfrm>
                <a:off x="2789" y="1785"/>
                <a:ext cx="1152" cy="504"/>
              </a:xfrm>
              <a:prstGeom prst="rect">
                <a:avLst/>
              </a:prstGeom>
              <a:solidFill>
                <a:srgbClr val="FFFFE7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>
                  <a:defRPr/>
                </a:pPr>
                <a:r>
                  <a:rPr lang="ru-RU" sz="1600" b="1">
                    <a:latin typeface="Bookman Old Style" pitchFamily="18" charset="0"/>
                  </a:rPr>
                  <a:t>И.В. СТАЛИН</a:t>
                </a:r>
              </a:p>
              <a:p>
                <a:pPr algn="ctr">
                  <a:defRPr/>
                </a:pPr>
                <a:r>
                  <a:rPr lang="ru-RU" sz="1600" b="1">
                    <a:latin typeface="Bookman Old Style" pitchFamily="18" charset="0"/>
                  </a:rPr>
                  <a:t>Н.И. БУХАРИН</a:t>
                </a:r>
              </a:p>
              <a:p>
                <a:pPr algn="ctr">
                  <a:defRPr/>
                </a:pPr>
                <a:r>
                  <a:rPr lang="ru-RU" sz="1600" b="1">
                    <a:latin typeface="Bookman Old Style" pitchFamily="18" charset="0"/>
                  </a:rPr>
                  <a:t>А.И. РЫКОВ</a:t>
                </a:r>
              </a:p>
            </p:txBody>
          </p:sp>
          <p:sp>
            <p:nvSpPr>
              <p:cNvPr id="45076" name="Rectangle 20"/>
              <p:cNvSpPr>
                <a:spLocks noChangeArrowheads="1"/>
              </p:cNvSpPr>
              <p:nvPr/>
            </p:nvSpPr>
            <p:spPr bwMode="auto">
              <a:xfrm>
                <a:off x="2789" y="2547"/>
                <a:ext cx="1152" cy="504"/>
              </a:xfrm>
              <a:prstGeom prst="rect">
                <a:avLst/>
              </a:prstGeom>
              <a:solidFill>
                <a:srgbClr val="FFFFE7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>
                  <a:defRPr/>
                </a:pPr>
                <a:r>
                  <a:rPr lang="ru-RU" sz="1600" b="1">
                    <a:latin typeface="Bookman Old Style" pitchFamily="18" charset="0"/>
                  </a:rPr>
                  <a:t>И.В. СТАЛИН</a:t>
                </a:r>
              </a:p>
              <a:p>
                <a:pPr algn="ctr">
                  <a:defRPr/>
                </a:pPr>
                <a:r>
                  <a:rPr lang="ru-RU" sz="1600" b="1">
                    <a:latin typeface="Bookman Old Style" pitchFamily="18" charset="0"/>
                  </a:rPr>
                  <a:t>Н.И. БУХАРИН</a:t>
                </a:r>
              </a:p>
              <a:p>
                <a:pPr algn="ctr">
                  <a:defRPr/>
                </a:pPr>
                <a:r>
                  <a:rPr lang="ru-RU" sz="1600" b="1">
                    <a:latin typeface="Bookman Old Style" pitchFamily="18" charset="0"/>
                  </a:rPr>
                  <a:t>А.И. РЫКОВ</a:t>
                </a:r>
              </a:p>
              <a:p>
                <a:pPr>
                  <a:defRPr/>
                </a:pPr>
                <a:endParaRPr lang="ru-RU" sz="1600" b="1">
                  <a:latin typeface="Bookman Old Style" pitchFamily="18" charset="0"/>
                </a:endParaRPr>
              </a:p>
            </p:txBody>
          </p:sp>
          <p:sp>
            <p:nvSpPr>
              <p:cNvPr id="45077" name="Rectangle 21"/>
              <p:cNvSpPr>
                <a:spLocks noChangeArrowheads="1"/>
              </p:cNvSpPr>
              <p:nvPr/>
            </p:nvSpPr>
            <p:spPr bwMode="auto">
              <a:xfrm>
                <a:off x="2789" y="3329"/>
                <a:ext cx="1152" cy="504"/>
              </a:xfrm>
              <a:prstGeom prst="rect">
                <a:avLst/>
              </a:prstGeom>
              <a:solidFill>
                <a:srgbClr val="FFFFE7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000000"/>
                </a:outerShdw>
              </a:effectLst>
            </p:spPr>
            <p:txBody>
              <a:bodyPr/>
              <a:lstStyle/>
              <a:p>
                <a:pPr algn="ctr">
                  <a:lnSpc>
                    <a:spcPct val="130000"/>
                  </a:lnSpc>
                  <a:defRPr/>
                </a:pPr>
                <a:r>
                  <a:rPr lang="ru-RU" sz="1600" b="1">
                    <a:latin typeface="Bookman Old Style" pitchFamily="18" charset="0"/>
                  </a:rPr>
                  <a:t>И.В. СТАЛИН</a:t>
                </a:r>
              </a:p>
            </p:txBody>
          </p:sp>
        </p:grpSp>
        <p:sp>
          <p:nvSpPr>
            <p:cNvPr id="29715" name="AutoShape 22"/>
            <p:cNvSpPr>
              <a:spLocks noChangeArrowheads="1"/>
            </p:cNvSpPr>
            <p:nvPr/>
          </p:nvSpPr>
          <p:spPr bwMode="auto">
            <a:xfrm>
              <a:off x="4014" y="1243"/>
              <a:ext cx="296" cy="181"/>
            </a:xfrm>
            <a:prstGeom prst="leftRightArrow">
              <a:avLst>
                <a:gd name="adj1" fmla="val 50000"/>
                <a:gd name="adj2" fmla="val 32707"/>
              </a:avLst>
            </a:prstGeom>
            <a:gradFill rotWithShape="1">
              <a:gsLst>
                <a:gs pos="0">
                  <a:srgbClr val="5D0000"/>
                </a:gs>
                <a:gs pos="100000">
                  <a:srgbClr val="CA000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Bookman Old Style" pitchFamily="18" charset="0"/>
              </a:endParaRPr>
            </a:p>
          </p:txBody>
        </p:sp>
        <p:sp>
          <p:nvSpPr>
            <p:cNvPr id="29716" name="AutoShape 23"/>
            <p:cNvSpPr>
              <a:spLocks noChangeArrowheads="1"/>
            </p:cNvSpPr>
            <p:nvPr/>
          </p:nvSpPr>
          <p:spPr bwMode="auto">
            <a:xfrm>
              <a:off x="4014" y="1955"/>
              <a:ext cx="296" cy="180"/>
            </a:xfrm>
            <a:prstGeom prst="leftRightArrow">
              <a:avLst>
                <a:gd name="adj1" fmla="val 50000"/>
                <a:gd name="adj2" fmla="val 32889"/>
              </a:avLst>
            </a:prstGeom>
            <a:gradFill rotWithShape="1">
              <a:gsLst>
                <a:gs pos="0">
                  <a:srgbClr val="5D0000"/>
                </a:gs>
                <a:gs pos="100000">
                  <a:srgbClr val="CA000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Bookman Old Style" pitchFamily="18" charset="0"/>
              </a:endParaRPr>
            </a:p>
          </p:txBody>
        </p:sp>
        <p:sp>
          <p:nvSpPr>
            <p:cNvPr id="29717" name="AutoShape 24"/>
            <p:cNvSpPr>
              <a:spLocks noChangeArrowheads="1"/>
            </p:cNvSpPr>
            <p:nvPr/>
          </p:nvSpPr>
          <p:spPr bwMode="auto">
            <a:xfrm>
              <a:off x="4014" y="2740"/>
              <a:ext cx="296" cy="180"/>
            </a:xfrm>
            <a:prstGeom prst="leftRightArrow">
              <a:avLst>
                <a:gd name="adj1" fmla="val 50000"/>
                <a:gd name="adj2" fmla="val 32889"/>
              </a:avLst>
            </a:prstGeom>
            <a:gradFill rotWithShape="1">
              <a:gsLst>
                <a:gs pos="0">
                  <a:srgbClr val="5D0000"/>
                </a:gs>
                <a:gs pos="100000">
                  <a:srgbClr val="CA000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Bookman Old Style" pitchFamily="18" charset="0"/>
              </a:endParaRPr>
            </a:p>
          </p:txBody>
        </p:sp>
        <p:sp>
          <p:nvSpPr>
            <p:cNvPr id="29718" name="AutoShape 25"/>
            <p:cNvSpPr>
              <a:spLocks noChangeArrowheads="1"/>
            </p:cNvSpPr>
            <p:nvPr/>
          </p:nvSpPr>
          <p:spPr bwMode="auto">
            <a:xfrm>
              <a:off x="4014" y="3500"/>
              <a:ext cx="296" cy="181"/>
            </a:xfrm>
            <a:prstGeom prst="leftRightArrow">
              <a:avLst>
                <a:gd name="adj1" fmla="val 50000"/>
                <a:gd name="adj2" fmla="val 32707"/>
              </a:avLst>
            </a:prstGeom>
            <a:gradFill rotWithShape="1">
              <a:gsLst>
                <a:gs pos="0">
                  <a:srgbClr val="5D0000"/>
                </a:gs>
                <a:gs pos="100000">
                  <a:srgbClr val="CA000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Bookman Old Style" pitchFamily="18" charset="0"/>
              </a:endParaRPr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3995738" y="1600200"/>
            <a:ext cx="360362" cy="4495800"/>
            <a:chOff x="2517" y="1216"/>
            <a:chExt cx="227" cy="2465"/>
          </a:xfrm>
        </p:grpSpPr>
        <p:sp>
          <p:nvSpPr>
            <p:cNvPr id="29706" name="AutoShape 27"/>
            <p:cNvSpPr>
              <a:spLocks noChangeArrowheads="1"/>
            </p:cNvSpPr>
            <p:nvPr/>
          </p:nvSpPr>
          <p:spPr bwMode="auto">
            <a:xfrm>
              <a:off x="2528" y="1216"/>
              <a:ext cx="216" cy="207"/>
            </a:xfrm>
            <a:prstGeom prst="notchedRightArrow">
              <a:avLst>
                <a:gd name="adj1" fmla="val 50000"/>
                <a:gd name="adj2" fmla="val 26087"/>
              </a:avLst>
            </a:prstGeom>
            <a:gradFill rotWithShape="1">
              <a:gsLst>
                <a:gs pos="0">
                  <a:srgbClr val="5D0000"/>
                </a:gs>
                <a:gs pos="100000">
                  <a:srgbClr val="CA000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Bookman Old Style" pitchFamily="18" charset="0"/>
              </a:endParaRPr>
            </a:p>
          </p:txBody>
        </p:sp>
        <p:sp>
          <p:nvSpPr>
            <p:cNvPr id="29707" name="AutoShape 28"/>
            <p:cNvSpPr>
              <a:spLocks noChangeArrowheads="1"/>
            </p:cNvSpPr>
            <p:nvPr/>
          </p:nvSpPr>
          <p:spPr bwMode="auto">
            <a:xfrm>
              <a:off x="2528" y="1908"/>
              <a:ext cx="216" cy="206"/>
            </a:xfrm>
            <a:prstGeom prst="notchedRightArrow">
              <a:avLst>
                <a:gd name="adj1" fmla="val 50000"/>
                <a:gd name="adj2" fmla="val 26214"/>
              </a:avLst>
            </a:prstGeom>
            <a:gradFill rotWithShape="1">
              <a:gsLst>
                <a:gs pos="0">
                  <a:srgbClr val="5D0000"/>
                </a:gs>
                <a:gs pos="100000">
                  <a:srgbClr val="CA000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Bookman Old Style" pitchFamily="18" charset="0"/>
              </a:endParaRPr>
            </a:p>
          </p:txBody>
        </p:sp>
        <p:sp>
          <p:nvSpPr>
            <p:cNvPr id="29708" name="AutoShape 29"/>
            <p:cNvSpPr>
              <a:spLocks noChangeArrowheads="1"/>
            </p:cNvSpPr>
            <p:nvPr/>
          </p:nvSpPr>
          <p:spPr bwMode="auto">
            <a:xfrm>
              <a:off x="2528" y="2713"/>
              <a:ext cx="216" cy="207"/>
            </a:xfrm>
            <a:prstGeom prst="notchedRightArrow">
              <a:avLst>
                <a:gd name="adj1" fmla="val 50000"/>
                <a:gd name="adj2" fmla="val 26087"/>
              </a:avLst>
            </a:prstGeom>
            <a:gradFill rotWithShape="1">
              <a:gsLst>
                <a:gs pos="0">
                  <a:srgbClr val="5D0000"/>
                </a:gs>
                <a:gs pos="100000">
                  <a:srgbClr val="CA000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Bookman Old Style" pitchFamily="18" charset="0"/>
              </a:endParaRPr>
            </a:p>
          </p:txBody>
        </p:sp>
        <p:sp>
          <p:nvSpPr>
            <p:cNvPr id="29709" name="AutoShape 30"/>
            <p:cNvSpPr>
              <a:spLocks noChangeArrowheads="1"/>
            </p:cNvSpPr>
            <p:nvPr/>
          </p:nvSpPr>
          <p:spPr bwMode="auto">
            <a:xfrm>
              <a:off x="2517" y="3474"/>
              <a:ext cx="216" cy="207"/>
            </a:xfrm>
            <a:prstGeom prst="notchedRightArrow">
              <a:avLst>
                <a:gd name="adj1" fmla="val 50000"/>
                <a:gd name="adj2" fmla="val 26087"/>
              </a:avLst>
            </a:prstGeom>
            <a:gradFill rotWithShape="1">
              <a:gsLst>
                <a:gs pos="0">
                  <a:srgbClr val="5D0000"/>
                </a:gs>
                <a:gs pos="100000">
                  <a:srgbClr val="CA0000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Bookman Old Style" pitchFamily="18" charset="0"/>
              </a:endParaRPr>
            </a:p>
          </p:txBody>
        </p:sp>
      </p:grpSp>
      <p:sp>
        <p:nvSpPr>
          <p:cNvPr id="30" name="Заголовок 10"/>
          <p:cNvSpPr txBox="1">
            <a:spLocks/>
          </p:cNvSpPr>
          <p:nvPr/>
        </p:nvSpPr>
        <p:spPr>
          <a:xfrm>
            <a:off x="251520" y="0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 w="24500" cmpd="dbl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99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Bookman Old Style" pitchFamily="18" charset="0"/>
                <a:ea typeface="+mj-ea"/>
                <a:cs typeface="+mj-cs"/>
              </a:rPr>
              <a:t>Внутрипартийная борьба</a:t>
            </a:r>
            <a:endParaRPr kumimoji="0" lang="ru-RU" sz="4000" b="0" i="0" u="none" strike="noStrike" kern="1200" cap="none" spc="0" normalizeH="0" baseline="0" noProof="0" dirty="0">
              <a:ln w="24500" cmpd="dbl">
                <a:solidFill>
                  <a:schemeClr val="tx1"/>
                </a:solidFill>
                <a:prstDash val="solid"/>
                <a:miter lim="800000"/>
              </a:ln>
              <a:solidFill>
                <a:srgbClr val="990000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445</Words>
  <Application>Microsoft Office PowerPoint</Application>
  <PresentationFormat>Экран (4:3)</PresentationFormat>
  <Paragraphs>109</Paragraphs>
  <Slides>10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X съезд ВКП (б):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Советская Россия в 20-е годы XX века</dc:title>
  <dc:creator>12345</dc:creator>
  <cp:lastModifiedBy>Пользователь</cp:lastModifiedBy>
  <cp:revision>30</cp:revision>
  <dcterms:created xsi:type="dcterms:W3CDTF">2010-04-17T17:57:29Z</dcterms:created>
  <dcterms:modified xsi:type="dcterms:W3CDTF">2014-09-07T15:38:49Z</dcterms:modified>
</cp:coreProperties>
</file>