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0" r:id="rId4"/>
    <p:sldId id="284" r:id="rId5"/>
    <p:sldId id="286" r:id="rId6"/>
    <p:sldId id="263" r:id="rId7"/>
    <p:sldId id="285" r:id="rId8"/>
    <p:sldId id="283" r:id="rId9"/>
    <p:sldId id="28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0811-2504-4475-A9A3-992B29584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DD68-0E45-4715-BE59-E916F3981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1C2E-52AD-416A-8BB8-6A528AAF6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53B6-B04D-4548-AF4C-C9AAF9F69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2795-D97E-4051-84FD-1B311A430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C742-BA65-426E-8CE2-B4EEA2BE8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96CE-55E2-45D3-AA78-2E3B87E3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F630-6713-435E-8F1D-F52E1EFC1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1D47-F6F8-47A4-BD71-D3845797C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64E3-1409-440D-8CEE-B937F602B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EB9E-B9DD-47F2-BE4C-35C79B8EF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CC7395-6EFD-4F2B-BB97-36AA9649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t_pla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1214422"/>
            <a:ext cx="7374135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Коллективизация </a:t>
            </a:r>
          </a:p>
          <a:p>
            <a:pPr algn="ctr">
              <a:defRPr/>
            </a:pPr>
            <a:r>
              <a:rPr lang="ru-RU" sz="8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сельского</a:t>
            </a:r>
          </a:p>
          <a:p>
            <a:pPr algn="ctr">
              <a:defRPr/>
            </a:pPr>
            <a:r>
              <a:rPr lang="ru-RU" sz="8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хозяйства в СССР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53707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Последствия</a:t>
            </a:r>
          </a:p>
        </p:txBody>
      </p:sp>
      <p:graphicFrame>
        <p:nvGraphicFramePr>
          <p:cNvPr id="12329" name="Group 41"/>
          <p:cNvGraphicFramePr>
            <a:graphicFrameLocks noGrp="1"/>
          </p:cNvGraphicFramePr>
          <p:nvPr/>
        </p:nvGraphicFramePr>
        <p:xfrm>
          <a:off x="251520" y="1484785"/>
          <a:ext cx="8569325" cy="4784741"/>
        </p:xfrm>
        <a:graphic>
          <a:graphicData uri="http://schemas.openxmlformats.org/drawingml/2006/table">
            <a:tbl>
              <a:tblPr/>
              <a:tblGrid>
                <a:gridCol w="4432300"/>
                <a:gridCol w="4137025"/>
              </a:tblGrid>
              <a:tr h="442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«-»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Отвлечение огромных средств от развития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Созданы условия для индустриального скачка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Отчуждение крестьян от собственности и результатов труда, ликвидация экономических стимулов в с/х.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Обретена независимость от импорта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важных сельскохозяйственных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Массовый «уход» крестьян из деревни, дефицит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Дополнительные рабочие руки в промышленность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1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Укрепление социальной базы сталинской диктатуры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Повысился уровень механизации сельскохозяйственного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85813" y="903288"/>
            <a:ext cx="7889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i="1"/>
              <a:t>СССР к</a:t>
            </a:r>
            <a:r>
              <a:rPr lang="ru-RU" sz="4000" b="1" i="1"/>
              <a:t> 1929 </a:t>
            </a:r>
            <a:r>
              <a:rPr lang="ru-RU" sz="4000" i="1"/>
              <a:t>году</a:t>
            </a:r>
            <a:r>
              <a:rPr lang="ru-RU" sz="4000"/>
              <a:t>:</a:t>
            </a:r>
          </a:p>
          <a:p>
            <a:pPr algn="ctr"/>
            <a:endParaRPr lang="ru-RU" sz="4000"/>
          </a:p>
          <a:p>
            <a:pPr algn="ctr"/>
            <a:r>
              <a:rPr lang="ru-RU" sz="3200"/>
              <a:t>Население около </a:t>
            </a:r>
            <a:r>
              <a:rPr lang="ru-RU" sz="3200" b="1"/>
              <a:t>160 млн. чел.</a:t>
            </a:r>
          </a:p>
          <a:p>
            <a:pPr algn="ctr"/>
            <a:r>
              <a:rPr lang="ru-RU" sz="3200" b="1"/>
              <a:t>80%</a:t>
            </a:r>
            <a:r>
              <a:rPr lang="ru-RU" sz="3200"/>
              <a:t> - крестьянство </a:t>
            </a:r>
            <a:r>
              <a:rPr lang="ru-RU" sz="3200" b="1"/>
              <a:t>26 </a:t>
            </a:r>
            <a:r>
              <a:rPr lang="ru-RU" sz="3200"/>
              <a:t>млн. хозяйств.</a:t>
            </a:r>
          </a:p>
          <a:p>
            <a:pPr algn="ctr"/>
            <a:r>
              <a:rPr lang="ru-RU" sz="3200" b="1"/>
              <a:t>8.5</a:t>
            </a:r>
            <a:r>
              <a:rPr lang="ru-RU" sz="3200"/>
              <a:t> млн. </a:t>
            </a:r>
            <a:r>
              <a:rPr lang="ru-RU" sz="3200" b="1" i="1"/>
              <a:t>бедняцких</a:t>
            </a:r>
            <a:r>
              <a:rPr lang="ru-RU" sz="3200"/>
              <a:t> хозяйств.   </a:t>
            </a:r>
          </a:p>
          <a:p>
            <a:pPr algn="ctr"/>
            <a:r>
              <a:rPr lang="ru-RU" sz="3200"/>
              <a:t> </a:t>
            </a:r>
            <a:r>
              <a:rPr lang="ru-RU" sz="3200" b="1"/>
              <a:t>15</a:t>
            </a:r>
            <a:r>
              <a:rPr lang="ru-RU" sz="3200"/>
              <a:t> млн. </a:t>
            </a:r>
            <a:r>
              <a:rPr lang="ru-RU" sz="3200" b="1" i="1"/>
              <a:t>середняцких</a:t>
            </a:r>
            <a:r>
              <a:rPr lang="ru-RU" sz="3200"/>
              <a:t> хозяйств. </a:t>
            </a:r>
          </a:p>
          <a:p>
            <a:pPr algn="ctr"/>
            <a:r>
              <a:rPr lang="ru-RU" sz="3200"/>
              <a:t> свыше </a:t>
            </a:r>
            <a:r>
              <a:rPr lang="ru-RU" sz="3200" b="1"/>
              <a:t>1</a:t>
            </a:r>
            <a:r>
              <a:rPr lang="ru-RU" sz="3200"/>
              <a:t> млн. </a:t>
            </a:r>
            <a:r>
              <a:rPr lang="ru-RU" sz="3200" b="1" i="1"/>
              <a:t>кулацких</a:t>
            </a:r>
            <a:r>
              <a:rPr lang="ru-RU" sz="3200"/>
              <a:t> хозяйств.  </a:t>
            </a:r>
          </a:p>
          <a:p>
            <a:pPr algn="ctr" eaLnBrk="0" hangingPunct="0"/>
            <a:endParaRPr lang="ru-RU" sz="4000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724525" y="5445125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08175" y="2852738"/>
            <a:ext cx="54721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Цели коллективизации</a:t>
            </a:r>
          </a:p>
        </p:txBody>
      </p:sp>
      <p:sp>
        <p:nvSpPr>
          <p:cNvPr id="6149" name="AutoShape 5" descr="Розовая тисненая бумага"/>
          <p:cNvSpPr>
            <a:spLocks noChangeArrowheads="1"/>
          </p:cNvSpPr>
          <p:nvPr/>
        </p:nvSpPr>
        <p:spPr bwMode="auto">
          <a:xfrm>
            <a:off x="323850" y="3789363"/>
            <a:ext cx="4284663" cy="1328737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Создание крупного сельскохозяйственного производства</a:t>
            </a:r>
          </a:p>
        </p:txBody>
      </p:sp>
      <p:sp>
        <p:nvSpPr>
          <p:cNvPr id="6150" name="AutoShape 6" descr="Розовая тисненая бумага"/>
          <p:cNvSpPr>
            <a:spLocks noChangeArrowheads="1"/>
          </p:cNvSpPr>
          <p:nvPr/>
        </p:nvSpPr>
        <p:spPr bwMode="auto">
          <a:xfrm>
            <a:off x="428625" y="5287963"/>
            <a:ext cx="4143375" cy="120015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Ликвидация последнего эксплуататорского класса</a:t>
            </a:r>
          </a:p>
        </p:txBody>
      </p:sp>
      <p:sp>
        <p:nvSpPr>
          <p:cNvPr id="6151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4787900" y="3860800"/>
            <a:ext cx="3822700" cy="91122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Получение средств на </a:t>
            </a:r>
          </a:p>
          <a:p>
            <a:r>
              <a:rPr lang="ru-RU" sz="2400" b="1"/>
              <a:t>индустриализацию</a:t>
            </a:r>
          </a:p>
        </p:txBody>
      </p:sp>
      <p:sp>
        <p:nvSpPr>
          <p:cNvPr id="6152" name="AutoShape 8" descr="Розовая тисненая бумага"/>
          <p:cNvSpPr>
            <a:spLocks noChangeArrowheads="1"/>
          </p:cNvSpPr>
          <p:nvPr/>
        </p:nvSpPr>
        <p:spPr bwMode="auto">
          <a:xfrm>
            <a:off x="5364163" y="4941888"/>
            <a:ext cx="3313112" cy="1719262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Централизованное управление сельским</a:t>
            </a:r>
          </a:p>
          <a:p>
            <a:r>
              <a:rPr lang="ru-RU" sz="2400" b="1"/>
              <a:t>хозяйством</a:t>
            </a:r>
          </a:p>
        </p:txBody>
      </p:sp>
      <p:sp>
        <p:nvSpPr>
          <p:cNvPr id="6153" name="AutoShape 9" descr="Букет"/>
          <p:cNvSpPr>
            <a:spLocks noChangeArrowheads="1"/>
          </p:cNvSpPr>
          <p:nvPr/>
        </p:nvSpPr>
        <p:spPr bwMode="auto">
          <a:xfrm>
            <a:off x="250825" y="333375"/>
            <a:ext cx="8642350" cy="212407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/>
              <a:t>Коллективизация</a:t>
            </a:r>
            <a:r>
              <a:rPr lang="ru-RU" sz="2400" b="1" i="1"/>
              <a:t>-политика насильственного преобразования сельского хозяйства в СССР в конце 20-30 годов на основе раскулачивания и насаждения колхозов, огосударствления значительной части крестьянской собственности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585_norm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5484"/>
            <a:ext cx="3589198" cy="51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63pl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0717"/>
            <a:ext cx="3744416" cy="50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4685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7309"/>
            <a:ext cx="5112568" cy="325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Розовая тисненая бумага"/>
          <p:cNvSpPr>
            <a:spLocks noChangeArrowheads="1"/>
          </p:cNvSpPr>
          <p:nvPr/>
        </p:nvSpPr>
        <p:spPr bwMode="auto">
          <a:xfrm>
            <a:off x="4500563" y="2357438"/>
            <a:ext cx="4233862" cy="1751012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Средства и методы коллективизации</a:t>
            </a:r>
          </a:p>
        </p:txBody>
      </p:sp>
      <p:sp>
        <p:nvSpPr>
          <p:cNvPr id="10245" name="AutoShape 5" descr="Голубая тисненая бумага"/>
          <p:cNvSpPr>
            <a:spLocks noChangeArrowheads="1"/>
          </p:cNvSpPr>
          <p:nvPr/>
        </p:nvSpPr>
        <p:spPr bwMode="auto">
          <a:xfrm>
            <a:off x="5364163" y="333375"/>
            <a:ext cx="3395662" cy="132873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Пропаганда и агитация в печати и устно</a:t>
            </a:r>
          </a:p>
        </p:txBody>
      </p:sp>
      <p:sp>
        <p:nvSpPr>
          <p:cNvPr id="10246" name="AutoShape 6" descr="Голубая тисненая бумага"/>
          <p:cNvSpPr>
            <a:spLocks noChangeArrowheads="1"/>
          </p:cNvSpPr>
          <p:nvPr/>
        </p:nvSpPr>
        <p:spPr bwMode="auto">
          <a:xfrm>
            <a:off x="395288" y="476250"/>
            <a:ext cx="4013200" cy="21526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Раскулачивание: конфискация имущества, построек, средств производства в пользу колхозов</a:t>
            </a:r>
            <a:endParaRPr lang="ru-RU" b="1"/>
          </a:p>
        </p:txBody>
      </p:sp>
      <p:sp>
        <p:nvSpPr>
          <p:cNvPr id="10247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395288" y="3644900"/>
            <a:ext cx="3214687" cy="134461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Выселение кулачества из родных мест</a:t>
            </a:r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V="1">
            <a:off x="4786313" y="1428750"/>
            <a:ext cx="57150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 flipH="1" flipV="1">
            <a:off x="3714750" y="2643188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H="1">
            <a:off x="3571875" y="3643313"/>
            <a:ext cx="93503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AutoShape 11" descr="Голубая тисненая бумага"/>
          <p:cNvSpPr>
            <a:spLocks noChangeArrowheads="1"/>
          </p:cNvSpPr>
          <p:nvPr/>
        </p:nvSpPr>
        <p:spPr bwMode="auto">
          <a:xfrm>
            <a:off x="6227763" y="4581525"/>
            <a:ext cx="2266950" cy="195103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Создание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66CC"/>
                </a:solidFill>
              </a:rPr>
              <a:t>м</a:t>
            </a:r>
            <a:r>
              <a:rPr lang="ru-RU" sz="2400" b="1"/>
              <a:t>ашинно-</a:t>
            </a:r>
            <a:r>
              <a:rPr lang="ru-RU" sz="2400" b="1">
                <a:solidFill>
                  <a:srgbClr val="FF66CC"/>
                </a:solidFill>
              </a:rPr>
              <a:t>т</a:t>
            </a:r>
            <a:r>
              <a:rPr lang="ru-RU" sz="2400" b="1"/>
              <a:t>ракторных  </a:t>
            </a:r>
            <a:r>
              <a:rPr lang="ru-RU" sz="2400" b="1">
                <a:solidFill>
                  <a:srgbClr val="FF66CC"/>
                </a:solidFill>
              </a:rPr>
              <a:t>с</a:t>
            </a:r>
            <a:r>
              <a:rPr lang="ru-RU" sz="2400" b="1"/>
              <a:t>танций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5580063" y="4149725"/>
            <a:ext cx="5762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82804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Меры борьбы с кулачеством</a:t>
            </a:r>
          </a:p>
        </p:txBody>
      </p:sp>
      <p:sp>
        <p:nvSpPr>
          <p:cNvPr id="9223" name="AutoShape 7" descr="Розовая тисненая бумага"/>
          <p:cNvSpPr>
            <a:spLocks noChangeArrowheads="1"/>
          </p:cNvSpPr>
          <p:nvPr/>
        </p:nvSpPr>
        <p:spPr bwMode="auto">
          <a:xfrm>
            <a:off x="414338" y="2295525"/>
            <a:ext cx="2552700" cy="1747838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1-категория.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Отправлять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 концлагеря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759200" y="2439988"/>
            <a:ext cx="196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5" name="AutoShape 9" descr="Розовая тисненая бумага"/>
          <p:cNvSpPr>
            <a:spLocks noChangeArrowheads="1"/>
          </p:cNvSpPr>
          <p:nvPr/>
        </p:nvSpPr>
        <p:spPr bwMode="auto">
          <a:xfrm>
            <a:off x="3276600" y="2276475"/>
            <a:ext cx="2452688" cy="345122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2-категория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Высылать в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отдаленные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местности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СССР.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9226" name="AutoShape 10" descr="Розовая тисненая бумага"/>
          <p:cNvSpPr>
            <a:spLocks noChangeArrowheads="1"/>
          </p:cNvSpPr>
          <p:nvPr/>
        </p:nvSpPr>
        <p:spPr bwMode="auto">
          <a:xfrm>
            <a:off x="6372225" y="2276475"/>
            <a:ext cx="2416175" cy="344805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/>
              <a:t>3-категория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Высылать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за пределы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колхоза на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новые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земли.</a:t>
            </a:r>
          </a:p>
        </p:txBody>
      </p:sp>
      <p:pic>
        <p:nvPicPr>
          <p:cNvPr id="6151" name="Рисунок 9" descr="soviet-posters-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63"/>
            <a:ext cx="31861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Розовая тисненая бумага"/>
          <p:cNvSpPr>
            <a:spLocks noChangeArrowheads="1"/>
          </p:cNvSpPr>
          <p:nvPr/>
        </p:nvSpPr>
        <p:spPr bwMode="auto">
          <a:xfrm>
            <a:off x="4500563" y="2420938"/>
            <a:ext cx="4233862" cy="1192212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Последствия раскулачивания</a:t>
            </a:r>
          </a:p>
        </p:txBody>
      </p:sp>
      <p:sp>
        <p:nvSpPr>
          <p:cNvPr id="10245" name="AutoShape 5" descr="Голубая тисненая бумага"/>
          <p:cNvSpPr>
            <a:spLocks noChangeArrowheads="1"/>
          </p:cNvSpPr>
          <p:nvPr/>
        </p:nvSpPr>
        <p:spPr bwMode="auto">
          <a:xfrm>
            <a:off x="5364163" y="333375"/>
            <a:ext cx="2565400" cy="132873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Крестьянские (кулацкие)  восстания</a:t>
            </a:r>
          </a:p>
        </p:txBody>
      </p:sp>
      <p:sp>
        <p:nvSpPr>
          <p:cNvPr id="10246" name="AutoShape 6" descr="Голубая тисненая бумага"/>
          <p:cNvSpPr>
            <a:spLocks noChangeArrowheads="1"/>
          </p:cNvSpPr>
          <p:nvPr/>
        </p:nvSpPr>
        <p:spPr bwMode="auto">
          <a:xfrm>
            <a:off x="1000125" y="285750"/>
            <a:ext cx="2714625" cy="1736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Убийства активистов-колхозников, 25-тысячников</a:t>
            </a:r>
          </a:p>
        </p:txBody>
      </p:sp>
      <p:sp>
        <p:nvSpPr>
          <p:cNvPr id="10247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428625" y="3571875"/>
            <a:ext cx="3214688" cy="296227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Постановление 14 марта 1930 г. «О борьбе с искривлениями партийной линии в колхозном движении»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5857875" y="1571625"/>
            <a:ext cx="714375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 flipV="1">
            <a:off x="3714750" y="1785938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H="1">
            <a:off x="3643313" y="3214688"/>
            <a:ext cx="720725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AutoShape 11" descr="Голубая тисненая бумага"/>
          <p:cNvSpPr>
            <a:spLocks noChangeArrowheads="1"/>
          </p:cNvSpPr>
          <p:nvPr/>
        </p:nvSpPr>
        <p:spPr bwMode="auto">
          <a:xfrm>
            <a:off x="5072063" y="4581525"/>
            <a:ext cx="2857500" cy="214471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Ликвидация наиболее эффективных крестьянских хозяйств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6000750" y="3643313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239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Gendalf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Сотрудник</dc:creator>
  <cp:lastModifiedBy>Пользователь</cp:lastModifiedBy>
  <cp:revision>19</cp:revision>
  <dcterms:created xsi:type="dcterms:W3CDTF">2007-11-30T15:06:42Z</dcterms:created>
  <dcterms:modified xsi:type="dcterms:W3CDTF">2014-09-07T15:47:56Z</dcterms:modified>
</cp:coreProperties>
</file>