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F411B-76F6-4D96-8D71-D3FCD68BB809}" type="datetimeFigureOut">
              <a:rPr lang="ru-RU" smtClean="0"/>
              <a:t>11.11.2016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B936A-B020-4743-BC0F-C7579EA399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F411B-76F6-4D96-8D71-D3FCD68BB809}" type="datetimeFigureOut">
              <a:rPr lang="ru-RU" smtClean="0"/>
              <a:t>11.11.2016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B936A-B020-4743-BC0F-C7579EA399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F411B-76F6-4D96-8D71-D3FCD68BB809}" type="datetimeFigureOut">
              <a:rPr lang="ru-RU" smtClean="0"/>
              <a:t>11.11.2016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B936A-B020-4743-BC0F-C7579EA399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F411B-76F6-4D96-8D71-D3FCD68BB809}" type="datetimeFigureOut">
              <a:rPr lang="ru-RU" smtClean="0"/>
              <a:t>11.11.2016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B936A-B020-4743-BC0F-C7579EA399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F411B-76F6-4D96-8D71-D3FCD68BB809}" type="datetimeFigureOut">
              <a:rPr lang="ru-RU" smtClean="0"/>
              <a:t>11.11.2016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B936A-B020-4743-BC0F-C7579EA399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F411B-76F6-4D96-8D71-D3FCD68BB809}" type="datetimeFigureOut">
              <a:rPr lang="ru-RU" smtClean="0"/>
              <a:t>11.11.2016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B936A-B020-4743-BC0F-C7579EA399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F411B-76F6-4D96-8D71-D3FCD68BB809}" type="datetimeFigureOut">
              <a:rPr lang="ru-RU" smtClean="0"/>
              <a:t>11.11.2016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B936A-B020-4743-BC0F-C7579EA399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F411B-76F6-4D96-8D71-D3FCD68BB809}" type="datetimeFigureOut">
              <a:rPr lang="ru-RU" smtClean="0"/>
              <a:t>11.11.2016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B936A-B020-4743-BC0F-C7579EA399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F411B-76F6-4D96-8D71-D3FCD68BB809}" type="datetimeFigureOut">
              <a:rPr lang="ru-RU" smtClean="0"/>
              <a:t>11.11.2016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B936A-B020-4743-BC0F-C7579EA399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F411B-76F6-4D96-8D71-D3FCD68BB809}" type="datetimeFigureOut">
              <a:rPr lang="ru-RU" smtClean="0"/>
              <a:t>11.11.2016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B936A-B020-4743-BC0F-C7579EA399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F411B-76F6-4D96-8D71-D3FCD68BB809}" type="datetimeFigureOut">
              <a:rPr lang="ru-RU" smtClean="0"/>
              <a:t>11.11.2016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B936A-B020-4743-BC0F-C7579EA399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0F411B-76F6-4D96-8D71-D3FCD68BB809}" type="datetimeFigureOut">
              <a:rPr lang="ru-RU" smtClean="0"/>
              <a:t>11.11.2016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FB936A-B020-4743-BC0F-C7579EA3990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892864163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259632" y="1772816"/>
            <a:ext cx="7264742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ru-RU" sz="5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Древесина – природный конструкционный материал</a:t>
            </a:r>
            <a:endParaRPr lang="ru-RU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052736"/>
            <a:ext cx="4248472" cy="5184576"/>
          </a:xfrm>
        </p:spPr>
        <p:txBody>
          <a:bodyPr>
            <a:normAutofit lnSpcReduction="10000"/>
          </a:bodyPr>
          <a:lstStyle/>
          <a:p>
            <a:r>
              <a:rPr lang="ru-RU" sz="4000" b="1" i="1" u="sng" dirty="0">
                <a:solidFill>
                  <a:srgbClr val="00B050"/>
                </a:solidFill>
              </a:rPr>
              <a:t>Береза</a:t>
            </a:r>
            <a:r>
              <a:rPr lang="ru-RU" dirty="0"/>
              <a:t> — лиственная порода. Твердая. Цвет белый с буроватым оттенком. Используется для изготовления фанеры, мебели, посуды, ружейных лож, ручек инструментов, лыж.</a:t>
            </a:r>
          </a:p>
          <a:p>
            <a:endParaRPr lang="ru-RU" dirty="0"/>
          </a:p>
        </p:txBody>
      </p:sp>
      <p:pic>
        <p:nvPicPr>
          <p:cNvPr id="4" name="Рисунок 3" descr="pro-berezu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319464" y="1196752"/>
            <a:ext cx="4824536" cy="4824536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340768"/>
            <a:ext cx="4330824" cy="4853136"/>
          </a:xfrm>
        </p:spPr>
        <p:txBody>
          <a:bodyPr/>
          <a:lstStyle/>
          <a:p>
            <a:r>
              <a:rPr lang="ru-RU" sz="3600" b="1" i="1" u="sng" dirty="0">
                <a:solidFill>
                  <a:srgbClr val="00B050"/>
                </a:solidFill>
              </a:rPr>
              <a:t>Осина</a:t>
            </a:r>
            <a:r>
              <a:rPr lang="ru-RU" dirty="0"/>
              <a:t> — лиственная порода. Мягкая. Цвет белый с зеленоватым оттенком. Склонна к загниванию. Используется для изготовления спичек, посуды, игрушек, бумаги.</a:t>
            </a:r>
          </a:p>
          <a:p>
            <a:endParaRPr lang="ru-RU" dirty="0"/>
          </a:p>
        </p:txBody>
      </p:sp>
      <p:pic>
        <p:nvPicPr>
          <p:cNvPr id="4" name="Рисунок 3" descr="0011-010-Rasprostranenie-semjan-s-pomoschju-vetra.pn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004048" y="1772816"/>
            <a:ext cx="3784429" cy="4516707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260648"/>
            <a:ext cx="7992888" cy="259228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ru-RU" sz="3900" b="1" i="1" u="sng" dirty="0">
                <a:solidFill>
                  <a:srgbClr val="00B050"/>
                </a:solidFill>
              </a:rPr>
              <a:t>Липа</a:t>
            </a:r>
            <a:r>
              <a:rPr lang="ru-RU" dirty="0"/>
              <a:t> — лиственная порода. Мягкая. Цвет белый с нежно-розовым оттенком. Применяется для изготовления посуды</a:t>
            </a:r>
            <a:r>
              <a:rPr lang="ru-RU" b="1" dirty="0"/>
              <a:t>,</a:t>
            </a:r>
            <a:endParaRPr lang="ru-RU" dirty="0"/>
          </a:p>
          <a:p>
            <a:pPr>
              <a:lnSpc>
                <a:spcPct val="110000"/>
              </a:lnSpc>
              <a:buNone/>
            </a:pPr>
            <a:r>
              <a:rPr lang="ru-RU" dirty="0" smtClean="0"/>
              <a:t>  чертежных </a:t>
            </a:r>
            <a:r>
              <a:rPr lang="ru-RU" dirty="0"/>
              <a:t>досок, карандашей, изделий с художественной резьбой.</a:t>
            </a:r>
          </a:p>
          <a:p>
            <a:endParaRPr lang="ru-RU" dirty="0"/>
          </a:p>
        </p:txBody>
      </p:sp>
      <p:pic>
        <p:nvPicPr>
          <p:cNvPr id="4" name="Рисунок 3" descr="original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047579" y="2871614"/>
            <a:ext cx="6096421" cy="3986386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052736"/>
            <a:ext cx="4176464" cy="5030019"/>
          </a:xfrm>
        </p:spPr>
        <p:txBody>
          <a:bodyPr/>
          <a:lstStyle/>
          <a:p>
            <a:r>
              <a:rPr lang="ru-RU" b="1" i="1" u="sng" dirty="0">
                <a:solidFill>
                  <a:srgbClr val="00B050"/>
                </a:solidFill>
              </a:rPr>
              <a:t>Ольха</a:t>
            </a:r>
            <a:r>
              <a:rPr lang="ru-RU" dirty="0"/>
              <a:t> — лиственная порода. Мягкая. Цвет белый, на воздухе краснеет. Служит сырьем для изготовления фанеры, долбленой посуды, упаковочных ящиков.</a:t>
            </a:r>
          </a:p>
          <a:p>
            <a:endParaRPr lang="ru-RU" dirty="0"/>
          </a:p>
        </p:txBody>
      </p:sp>
      <p:pic>
        <p:nvPicPr>
          <p:cNvPr id="4" name="Рисунок 3" descr="osobennosti-chernoy-olhi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212670" y="1772816"/>
            <a:ext cx="4931330" cy="4109442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556792"/>
            <a:ext cx="4618856" cy="4781128"/>
          </a:xfrm>
        </p:spPr>
        <p:txBody>
          <a:bodyPr/>
          <a:lstStyle/>
          <a:p>
            <a:r>
              <a:rPr lang="ru-RU" sz="3600" b="1" i="1" u="sng" dirty="0">
                <a:solidFill>
                  <a:srgbClr val="00B050"/>
                </a:solidFill>
              </a:rPr>
              <a:t>Дуб</a:t>
            </a:r>
            <a:r>
              <a:rPr lang="ru-RU" dirty="0"/>
              <a:t> —лиственная порода. Твердая. Цвет светло-желтый с коричнево-серым оттенком и ярко выраженной текстурой.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Рисунок 3" descr="f_clip_image002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860032" y="1124744"/>
            <a:ext cx="3717240" cy="508518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i="1" dirty="0"/>
              <a:t>Дерево</a:t>
            </a:r>
            <a:r>
              <a:rPr lang="ru-RU" dirty="0"/>
              <a:t> состоит из ствола, корня, сучьев, листьев или хвои</a:t>
            </a:r>
          </a:p>
        </p:txBody>
      </p:sp>
      <p:pic>
        <p:nvPicPr>
          <p:cNvPr id="4" name="Содержимое 3" descr="STROENIE-DEREVA-1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1979712" y="2204864"/>
            <a:ext cx="5537649" cy="4525963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4042792" cy="1143000"/>
          </a:xfrm>
        </p:spPr>
        <p:txBody>
          <a:bodyPr>
            <a:noAutofit/>
          </a:bodyPr>
          <a:lstStyle/>
          <a:p>
            <a:r>
              <a:rPr lang="ru-RU" sz="5400" i="1" dirty="0" smtClean="0"/>
              <a:t>Лиственные деревья</a:t>
            </a:r>
            <a:endParaRPr lang="ru-RU" sz="5400" i="1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716016" y="1196752"/>
            <a:ext cx="404279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5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Хвойные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5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деревья</a:t>
            </a:r>
          </a:p>
        </p:txBody>
      </p:sp>
      <p:pic>
        <p:nvPicPr>
          <p:cNvPr id="5" name="Рисунок 4" descr="1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07504" y="2204864"/>
            <a:ext cx="4392488" cy="3415160"/>
          </a:xfrm>
          <a:prstGeom prst="rect">
            <a:avLst/>
          </a:prstGeom>
        </p:spPr>
      </p:pic>
      <p:pic>
        <p:nvPicPr>
          <p:cNvPr id="6" name="Рисунок 5" descr="2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788024" y="2636912"/>
            <a:ext cx="3918082" cy="266429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484784"/>
            <a:ext cx="8424936" cy="1143000"/>
          </a:xfrm>
        </p:spPr>
        <p:txBody>
          <a:bodyPr>
            <a:normAutofit fontScale="90000"/>
          </a:bodyPr>
          <a:lstStyle/>
          <a:p>
            <a:r>
              <a:rPr lang="ru-RU" i="1" dirty="0" smtClean="0"/>
              <a:t>Древесина</a:t>
            </a:r>
            <a:r>
              <a:rPr lang="ru-RU" dirty="0" smtClean="0"/>
              <a:t> </a:t>
            </a:r>
            <a:r>
              <a:rPr lang="ru-RU" dirty="0"/>
              <a:t>как природный конструкционный материал получается из </a:t>
            </a:r>
            <a:r>
              <a:rPr lang="ru-RU" dirty="0" smtClean="0"/>
              <a:t>стволов </a:t>
            </a:r>
            <a:r>
              <a:rPr lang="ru-RU" dirty="0"/>
              <a:t>деревьев при распиливании их на части</a:t>
            </a:r>
            <a:br>
              <a:rPr lang="ru-RU" dirty="0"/>
            </a:br>
            <a:endParaRPr lang="ru-RU" dirty="0"/>
          </a:p>
        </p:txBody>
      </p:sp>
      <p:pic>
        <p:nvPicPr>
          <p:cNvPr id="4" name="Содержимое 3" descr="2852_skolko_stoit_drevesina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179512" y="3212976"/>
            <a:ext cx="4608512" cy="3456384"/>
          </a:xfrm>
        </p:spPr>
      </p:pic>
      <p:pic>
        <p:nvPicPr>
          <p:cNvPr id="5" name="Рисунок 4" descr="87866454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860031" y="3212976"/>
            <a:ext cx="4099633" cy="345638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32656"/>
            <a:ext cx="5976664" cy="5976664"/>
          </a:xfrm>
        </p:spPr>
        <p:txBody>
          <a:bodyPr>
            <a:normAutofit fontScale="85000" lnSpcReduction="20000"/>
          </a:bodyPr>
          <a:lstStyle/>
          <a:p>
            <a:r>
              <a:rPr lang="ru-RU" i="1" dirty="0"/>
              <a:t>Ствол дерева</a:t>
            </a:r>
            <a:r>
              <a:rPr lang="ru-RU" dirty="0"/>
              <a:t> имеет более толстую часть у основания и более тонкую — </a:t>
            </a:r>
            <a:r>
              <a:rPr lang="ru-RU" dirty="0">
                <a:solidFill>
                  <a:srgbClr val="FF0000"/>
                </a:solidFill>
              </a:rPr>
              <a:t>вершинную. </a:t>
            </a:r>
            <a:r>
              <a:rPr lang="ru-RU" dirty="0"/>
              <a:t>Поверхность ствола покрыта корой. </a:t>
            </a:r>
            <a:r>
              <a:rPr lang="ru-RU" i="1" dirty="0">
                <a:solidFill>
                  <a:srgbClr val="FF0000"/>
                </a:solidFill>
              </a:rPr>
              <a:t>Кора</a:t>
            </a:r>
            <a:r>
              <a:rPr lang="ru-RU" dirty="0"/>
              <a:t> является как бы одеждой для дерева и состоит из наружного 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пробкового</a:t>
            </a:r>
            <a:r>
              <a:rPr lang="ru-RU" dirty="0"/>
              <a:t> слоя и внутреннего — 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лубяного</a:t>
            </a:r>
            <a:r>
              <a:rPr lang="ru-RU" dirty="0"/>
              <a:t>. </a:t>
            </a:r>
            <a:r>
              <a:rPr lang="ru-RU" i="1" dirty="0"/>
              <a:t>Пробковый слой</a:t>
            </a:r>
            <a:r>
              <a:rPr lang="ru-RU" dirty="0"/>
              <a:t> коры является отмершим. </a:t>
            </a:r>
            <a:r>
              <a:rPr lang="ru-RU" i="1" dirty="0"/>
              <a:t>Лубяной слой</a:t>
            </a:r>
            <a:r>
              <a:rPr lang="ru-RU" dirty="0"/>
              <a:t> служит проводником соков, питающих дерево. Основная внутренняя часть ствола дерева состоит из древесины. В свою очередь, древесина ствола состоит из множества слоев, которые на разрезе видны как </a:t>
            </a:r>
            <a:r>
              <a:rPr lang="ru-RU" b="1" i="1" dirty="0">
                <a:solidFill>
                  <a:srgbClr val="FF0000"/>
                </a:solidFill>
              </a:rPr>
              <a:t>годичные </a:t>
            </a:r>
            <a:r>
              <a:rPr lang="ru-RU" b="1" i="1" dirty="0" smtClean="0">
                <a:solidFill>
                  <a:srgbClr val="FF0000"/>
                </a:solidFill>
              </a:rPr>
              <a:t>кольца. </a:t>
            </a:r>
            <a:r>
              <a:rPr lang="ru-RU" dirty="0"/>
              <a:t>По числу годичных колец определяют возраст дерева.</a:t>
            </a:r>
          </a:p>
          <a:p>
            <a:endParaRPr lang="ru-RU" dirty="0"/>
          </a:p>
        </p:txBody>
      </p:sp>
      <p:pic>
        <p:nvPicPr>
          <p:cNvPr id="4" name="Рисунок 3" descr="86256995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733930" y="3573016"/>
            <a:ext cx="3410070" cy="309634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Рыхлый и мягкий центр дерева называют </a:t>
            </a:r>
            <a:r>
              <a:rPr lang="ru-RU" i="1" dirty="0"/>
              <a:t>сердцевиной. От </a:t>
            </a:r>
            <a:r>
              <a:rPr lang="ru-RU" dirty="0"/>
              <a:t>сердцевины к коре в виде светлых блестящих линий простираются </a:t>
            </a:r>
            <a:r>
              <a:rPr lang="ru-RU" i="1" dirty="0"/>
              <a:t>сердцевинные лучи.</a:t>
            </a:r>
            <a:r>
              <a:rPr lang="ru-RU" dirty="0"/>
              <a:t> Они имеют различную окраску и служат для проведения воды, воздуха и питательных веществ внутрь дерева. Сердцевинные лучи создают рисунок (текстуру) древесины.</a:t>
            </a:r>
          </a:p>
          <a:p>
            <a:r>
              <a:rPr lang="ru-RU" i="1" dirty="0"/>
              <a:t>Камбий —</a:t>
            </a:r>
            <a:r>
              <a:rPr lang="ru-RU" dirty="0"/>
              <a:t> тонкий слой живых клеток, расположенный между корой и древесиной. Только с камбия происходит образование новых клеток и ежегодный прирост дерева по толщине. «Камбий» — от латинского «обмен» (питательными веществами).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Для изучения строения древесины различают три основных </a:t>
            </a:r>
            <a:r>
              <a:rPr lang="ru-RU" b="1" i="1" dirty="0">
                <a:solidFill>
                  <a:srgbClr val="FF0000"/>
                </a:solidFill>
              </a:rPr>
              <a:t>разреза ствола</a:t>
            </a:r>
            <a:r>
              <a:rPr lang="ru-RU" b="1" dirty="0">
                <a:solidFill>
                  <a:srgbClr val="FF0000"/>
                </a:solidFill>
              </a:rPr>
              <a:t>.</a:t>
            </a:r>
          </a:p>
          <a:p>
            <a:r>
              <a:rPr lang="ru-RU" dirty="0"/>
              <a:t>Разрез, проходящий перпендикулярно сердцевине ствола, называют </a:t>
            </a:r>
            <a:r>
              <a:rPr lang="ru-RU" i="1" dirty="0">
                <a:solidFill>
                  <a:schemeClr val="accent6">
                    <a:lumMod val="75000"/>
                  </a:schemeClr>
                </a:solidFill>
              </a:rPr>
              <a:t>торцовым</a:t>
            </a:r>
            <a:r>
              <a:rPr lang="ru-RU" dirty="0"/>
              <a:t>. Он перпендикулярен годичным кольцам и волокнам. Разрез </a:t>
            </a:r>
            <a:r>
              <a:rPr lang="ru-RU" i="1" dirty="0"/>
              <a:t>,</a:t>
            </a:r>
            <a:r>
              <a:rPr lang="ru-RU" dirty="0"/>
              <a:t> проходящий через сердцевину ствола, называют </a:t>
            </a:r>
            <a:r>
              <a:rPr lang="ru-RU" i="1" dirty="0">
                <a:solidFill>
                  <a:schemeClr val="accent6">
                    <a:lumMod val="75000"/>
                  </a:schemeClr>
                </a:solidFill>
              </a:rPr>
              <a:t>радиальным</a:t>
            </a:r>
            <a:r>
              <a:rPr lang="ru-RU" i="1" dirty="0"/>
              <a:t>.</a:t>
            </a:r>
            <a:r>
              <a:rPr lang="ru-RU" dirty="0"/>
              <a:t> Он параллелен годичным слоям и волокнам. </a:t>
            </a:r>
            <a:r>
              <a:rPr lang="ru-RU" i="1" dirty="0">
                <a:solidFill>
                  <a:schemeClr val="accent6">
                    <a:lumMod val="75000"/>
                  </a:schemeClr>
                </a:solidFill>
              </a:rPr>
              <a:t>Тангенциальный</a:t>
            </a:r>
            <a:r>
              <a:rPr lang="ru-RU" dirty="0"/>
              <a:t> разрез  проходит параллельно сердцевине ствола и удален от нее на некоторое расстояние. По этим разрезам выявляются различные свойства и рисунки древесины.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764704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Породы древесины </a:t>
            </a:r>
            <a:r>
              <a:rPr lang="ru-RU" dirty="0"/>
              <a:t>определяют по их следующим характерным признакам: текстуре, запаху, твердости, цвету.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060848"/>
            <a:ext cx="4896544" cy="4525963"/>
          </a:xfrm>
        </p:spPr>
        <p:txBody>
          <a:bodyPr>
            <a:normAutofit fontScale="92500" lnSpcReduction="10000"/>
          </a:bodyPr>
          <a:lstStyle/>
          <a:p>
            <a:r>
              <a:rPr lang="ru-RU" sz="4000" i="1" u="sng" dirty="0">
                <a:solidFill>
                  <a:srgbClr val="00B050"/>
                </a:solidFill>
              </a:rPr>
              <a:t>Сосна</a:t>
            </a:r>
            <a:r>
              <a:rPr lang="ru-RU" dirty="0"/>
              <a:t> —хвойная порода. Мягкая. Пропитана смолистыми веществами. Древесина красноватого цвета с ярко выраженной текстурой. Применяется для изготовления окон и дверей, иолов и потолков, мебели, в строительстве судов, вагонов, мостов.</a:t>
            </a:r>
          </a:p>
          <a:p>
            <a:endParaRPr lang="ru-RU" dirty="0"/>
          </a:p>
        </p:txBody>
      </p:sp>
      <p:pic>
        <p:nvPicPr>
          <p:cNvPr id="4" name="Рисунок 3" descr="000_412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601041" y="1916832"/>
            <a:ext cx="4542959" cy="429309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196752"/>
            <a:ext cx="4608512" cy="4824536"/>
          </a:xfrm>
        </p:spPr>
        <p:txBody>
          <a:bodyPr>
            <a:normAutofit fontScale="92500"/>
          </a:bodyPr>
          <a:lstStyle/>
          <a:p>
            <a:r>
              <a:rPr lang="ru-RU" sz="4000" b="1" i="1" u="sng" dirty="0">
                <a:solidFill>
                  <a:srgbClr val="00B050"/>
                </a:solidFill>
              </a:rPr>
              <a:t>Ель</a:t>
            </a:r>
            <a:r>
              <a:rPr lang="ru-RU" dirty="0"/>
              <a:t> —хвойная порода. Мягкая. Пропитана смолистыми веществами. Цвет белый с желтоватым оттенком. Применяется для изготовления музыкальных инструментов, мебели, окон и дверей.</a:t>
            </a:r>
          </a:p>
          <a:p>
            <a:endParaRPr lang="ru-RU" dirty="0"/>
          </a:p>
        </p:txBody>
      </p:sp>
      <p:pic>
        <p:nvPicPr>
          <p:cNvPr id="4" name="Рисунок 3" descr="1289874519_01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773216" y="1844824"/>
            <a:ext cx="4248472" cy="424847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495</Words>
  <Application>Microsoft Office PowerPoint</Application>
  <PresentationFormat>Экран (4:3)</PresentationFormat>
  <Paragraphs>20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Дерево состоит из ствола, корня, сучьев, листьев или хвои</vt:lpstr>
      <vt:lpstr>Лиственные деревья</vt:lpstr>
      <vt:lpstr>Древесина как природный конструкционный материал получается из стволов деревьев при распиливании их на части </vt:lpstr>
      <vt:lpstr>Слайд 5</vt:lpstr>
      <vt:lpstr>Слайд 6</vt:lpstr>
      <vt:lpstr>Слайд 7</vt:lpstr>
      <vt:lpstr>Породы древесины определяют по их следующим характерным признакам: текстуре, запаху, твердости, цвету. 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XTreme.ws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3</cp:revision>
  <dcterms:created xsi:type="dcterms:W3CDTF">2016-11-11T06:33:32Z</dcterms:created>
  <dcterms:modified xsi:type="dcterms:W3CDTF">2016-11-11T06:59:38Z</dcterms:modified>
</cp:coreProperties>
</file>