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2" r:id="rId4"/>
    <p:sldId id="271" r:id="rId5"/>
    <p:sldId id="274" r:id="rId6"/>
    <p:sldId id="273" r:id="rId7"/>
    <p:sldId id="270" r:id="rId8"/>
    <p:sldId id="262" r:id="rId9"/>
    <p:sldId id="258" r:id="rId10"/>
    <p:sldId id="260" r:id="rId11"/>
    <p:sldId id="277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5B6BC-01C6-41B9-B36E-8F2FB5E6B250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C764F-C3FF-4741-9EE8-D81DF466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402A-8546-44E6-A6D5-EC8D35B8A78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2DFB-4E46-4AF3-B551-E1752661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31C7-AADE-4482-B967-63D252C6F93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58FA-952F-442A-A534-0378C3E92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2ACD-E846-4F7F-AF5E-18AF200FFA0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FB74-D3E4-47E8-A4CE-96C1090A1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7104D8-EC0F-4226-88A2-102F5CF9377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AA06B8-1529-4FAE-B5F8-F3A45CC7C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748B-4B2B-4556-A97D-3500642720A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CD75-7A51-4724-A797-EF759F87C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C53FB0-AFF6-4760-BA40-C3B5546861E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95D407-EDE3-4E61-BDC7-6237379E5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9B6C-4AEC-41DF-967D-ECDF884544DA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0C75-C675-4A30-8B6C-BE9DDF2F0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881D6-E51D-4B08-8F46-21346B4D8ED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8D174-3FFE-4E6F-9D12-753FD7107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C7054-93D6-4949-9DE3-549A1F30A17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3ED7D-75E4-4A98-899D-7F0E57E13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F6995-9ECD-4EE1-9591-E7151D4DFDD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597914-BB30-4022-87EA-91FF60C5C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62EFCF-3F44-4513-9EA4-5FBF15DD08D6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E0217C6-DB76-4FE2-8985-481901C33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4" r:id="rId3"/>
    <p:sldLayoutId id="2147483761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59" r:id="rId10"/>
    <p:sldLayoutId id="2147483758" r:id="rId11"/>
  </p:sldLayoutIdLst>
  <p:transition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://ickust.claw.ru/shared/icks/2860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.permkultura.ru/getImage.do?object=1804310078&amp;original=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melody.su/eng/fotos/picture1393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357188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Духовная жизнь страны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50" y="-142875"/>
            <a:ext cx="8005763" cy="15827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/>
                <a:latin typeface="Century" pitchFamily="18" charset="0"/>
              </a:rPr>
              <a:t>Эта скульптурная композиция Эрнста Неизвестного посвящена депортации калмыков.</a:t>
            </a:r>
            <a:endParaRPr lang="ru-RU" sz="2400" dirty="0">
              <a:solidFill>
                <a:schemeClr val="tx2">
                  <a:satMod val="130000"/>
                </a:schemeClr>
              </a:solidFill>
              <a:effectLst/>
              <a:latin typeface="Century" pitchFamily="18" charset="0"/>
            </a:endParaRPr>
          </a:p>
        </p:txBody>
      </p:sp>
      <p:pic>
        <p:nvPicPr>
          <p:cNvPr id="16387" name="Рисунок 3" descr="депортация, памятник, элиста, эрнст неизвестны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85875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3000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949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691680" y="260648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" pitchFamily="18" charset="0"/>
              </a:rPr>
              <a:t>Особенное негодование у </a:t>
            </a:r>
            <a:r>
              <a:rPr lang="ru-RU" sz="2000" b="1" dirty="0" smtClean="0">
                <a:latin typeface="Century" pitchFamily="18" charset="0"/>
              </a:rPr>
              <a:t>Хрущева вызвало </a:t>
            </a:r>
            <a:r>
              <a:rPr lang="ru-RU" sz="2000" b="1" dirty="0">
                <a:latin typeface="Century" pitchFamily="18" charset="0"/>
              </a:rPr>
              <a:t>творчество </a:t>
            </a:r>
            <a:r>
              <a:rPr lang="ru-RU" sz="2000" b="1" dirty="0" smtClean="0">
                <a:latin typeface="Century" pitchFamily="18" charset="0"/>
              </a:rPr>
              <a:t>художников </a:t>
            </a:r>
            <a:r>
              <a:rPr lang="ru-RU" sz="2000" b="1" dirty="0" err="1" smtClean="0">
                <a:latin typeface="Century" pitchFamily="18" charset="0"/>
              </a:rPr>
              <a:t>Ю.Соостера</a:t>
            </a:r>
            <a:r>
              <a:rPr lang="ru-RU" sz="2000" b="1" dirty="0">
                <a:latin typeface="Century" pitchFamily="18" charset="0"/>
              </a:rPr>
              <a:t>, </a:t>
            </a:r>
            <a:r>
              <a:rPr lang="ru-RU" sz="2000" b="1" dirty="0" err="1">
                <a:latin typeface="Century" pitchFamily="18" charset="0"/>
              </a:rPr>
              <a:t>В.Янкилевского</a:t>
            </a:r>
            <a:r>
              <a:rPr lang="ru-RU" sz="2000" b="1" dirty="0">
                <a:latin typeface="Century" pitchFamily="18" charset="0"/>
              </a:rPr>
              <a:t> </a:t>
            </a:r>
            <a:r>
              <a:rPr lang="ru-RU" b="1" dirty="0" smtClean="0">
                <a:latin typeface="Century" pitchFamily="18" charset="0"/>
              </a:rPr>
              <a:t>.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32628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3024336" cy="208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1556792"/>
            <a:ext cx="26280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36382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704" y="3068960"/>
            <a:ext cx="39501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entury" pitchFamily="18" charset="0"/>
              </a:rPr>
              <a:t>Из выступлений Н.Хрущёва перед деятелями литературы и искусства.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/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Century" pitchFamily="18" charset="0"/>
              </a:rPr>
              <a:t>В вопросах художественного творчества ЦК партии будет добиваться от всех… неуклонного проведения партийной линии.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  <a:t>Вовсе не означает, что теперь, после осуждения культа личности наступила пора самотёка и каждый может своевольничать. Партия будет непримиримо выступать против любых идейных шатаний.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Century" pitchFamily="18" charset="0"/>
              </a:rPr>
              <a:t>В литературе и искусстве партия поддерживает только те произведения, которые вдохновляют народ и сплачивают его силы.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642938"/>
            <a:ext cx="3646735" cy="566638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effectLst/>
                <a:latin typeface="Century" pitchFamily="18" charset="0"/>
                <a:cs typeface="Times New Roman" pitchFamily="18" charset="0"/>
              </a:rPr>
              <a:t>«Оттепель»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Century" pitchFamily="18" charset="0"/>
                <a:cs typeface="Times New Roman" pitchFamily="18" charset="0"/>
              </a:rPr>
              <a:t>- период развития культуры, характеризующийся снятием наиболее жестких ограничений на деятельность мастеров культуры и постепенным возобновлением культурных связей с зарубежными странами.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Рисунок 2" descr="Илья Эренбург.jpg"/>
          <p:cNvPicPr>
            <a:picLocks noChangeAspect="1"/>
          </p:cNvPicPr>
          <p:nvPr/>
        </p:nvPicPr>
        <p:blipFill>
          <a:blip r:embed="rId2" cstate="print"/>
          <a:srcRect l="22418" t="7200" r="6397" b="1001"/>
          <a:stretch>
            <a:fillRect/>
          </a:stretch>
        </p:blipFill>
        <p:spPr bwMode="auto">
          <a:xfrm>
            <a:off x="5292080" y="1772816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96136" y="5661248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Corbel" pitchFamily="34" charset="0"/>
              </a:rPr>
              <a:t>Илья Эренбург – автор понятия «оттепель».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115616" y="476672"/>
            <a:ext cx="27420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entury" pitchFamily="18" charset="0"/>
              </a:rPr>
              <a:t>Бронзовая голова на фоне чёрно-белого мрамора – символ противоречивости </a:t>
            </a:r>
            <a:r>
              <a:rPr lang="ru-RU" sz="2400" dirty="0" smtClean="0">
                <a:latin typeface="Century" pitchFamily="18" charset="0"/>
              </a:rPr>
              <a:t>эпохи «оттепели».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115616" y="558924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Century" pitchFamily="18" charset="0"/>
              </a:rPr>
              <a:t>Автор надгробия – Эрнст Неизвестный</a:t>
            </a:r>
          </a:p>
        </p:txBody>
      </p:sp>
      <p:pic>
        <p:nvPicPr>
          <p:cNvPr id="23556" name="Рисунок 4" descr="gf_188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139952" y="571500"/>
            <a:ext cx="4536504" cy="5737820"/>
          </a:xfrm>
        </p:spPr>
        <p:txBody>
          <a:bodyPr/>
          <a:lstStyle/>
          <a:p>
            <a:r>
              <a:rPr lang="ru-RU" sz="2000" dirty="0" smtClean="0">
                <a:latin typeface="Century" pitchFamily="18" charset="0"/>
              </a:rPr>
              <a:t>Шестидесятники активно поддержали «возвращение к ленинским нормам»: </a:t>
            </a:r>
          </a:p>
          <a:p>
            <a:r>
              <a:rPr lang="ru-RU" sz="2000" dirty="0" smtClean="0">
                <a:latin typeface="Century" pitchFamily="18" charset="0"/>
              </a:rPr>
              <a:t>апологетика В.Ленина (стихи А.Вознесенского и Е.Евтушенко, пьесы М.Шатрова, проза Е.Яковлева) </a:t>
            </a:r>
          </a:p>
          <a:p>
            <a:r>
              <a:rPr lang="ru-RU" sz="2000" dirty="0" smtClean="0">
                <a:latin typeface="Century" pitchFamily="18" charset="0"/>
              </a:rPr>
              <a:t>романтизация Гражданской войны (Б.Окуджава, Ю.Трифонов, </a:t>
            </a:r>
            <a:r>
              <a:rPr lang="ru-RU" sz="2000" dirty="0" err="1" smtClean="0">
                <a:latin typeface="Century" pitchFamily="18" charset="0"/>
              </a:rPr>
              <a:t>А.Митта</a:t>
            </a:r>
            <a:r>
              <a:rPr lang="ru-RU" sz="2000" dirty="0" smtClean="0">
                <a:latin typeface="Century" pitchFamily="18" charset="0"/>
              </a:rPr>
              <a:t>).</a:t>
            </a:r>
          </a:p>
          <a:p>
            <a:r>
              <a:rPr lang="ru-RU" sz="2000" dirty="0" smtClean="0">
                <a:latin typeface="Century" pitchFamily="18" charset="0"/>
              </a:rPr>
              <a:t> Шестидесятники - убеждённые интернационалисты и сторонники мира без границ.  </a:t>
            </a:r>
          </a:p>
          <a:p>
            <a:r>
              <a:rPr lang="ru-RU" sz="2000" dirty="0" smtClean="0">
                <a:latin typeface="Century" pitchFamily="18" charset="0"/>
              </a:rPr>
              <a:t>Театры "Современник" Олега Ефремова и «Таганка» Юрия Любимова.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400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2861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7 из 1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999" y="3212977"/>
            <a:ext cx="2891538" cy="2880320"/>
          </a:xfrm>
          <a:prstGeom prst="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804248" y="6309320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А.Хачатурян</a:t>
            </a:r>
          </a:p>
        </p:txBody>
      </p:sp>
      <p:pic>
        <p:nvPicPr>
          <p:cNvPr id="20486" name="Picture 4" descr="Картинка 25 из 13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8640"/>
            <a:ext cx="3214688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" descr="Картинка 37 из 1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293096"/>
            <a:ext cx="30003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260648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" pitchFamily="18" charset="0"/>
              </a:rPr>
              <a:t>1958г. – постановление ЦК 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КПСС « Об исправлении ошибок в оценке опер «Великая дружба», «Богдан Хмельницкий» и «От всего сердца».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" pitchFamily="18" charset="0"/>
              </a:rPr>
              <a:t>В нем прежние оценки творчества композиторов: Д.Шостаковича, С.Прокофьева, А.Хачатуряна, В.Шебалина признавались </a:t>
            </a:r>
            <a:r>
              <a:rPr lang="ru-RU" dirty="0" smtClean="0">
                <a:latin typeface="Century" pitchFamily="18" charset="0"/>
              </a:rPr>
              <a:t>несправедливыми.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1052736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Century" pitchFamily="18" charset="0"/>
              </a:rPr>
              <a:t> гонения </a:t>
            </a:r>
            <a:r>
              <a:rPr lang="ru-RU" sz="2400" dirty="0" smtClean="0">
                <a:latin typeface="Century" pitchFamily="18" charset="0"/>
              </a:rPr>
              <a:t>на </a:t>
            </a:r>
            <a:r>
              <a:rPr lang="ru-RU" sz="2400" dirty="0" smtClean="0">
                <a:latin typeface="Century" pitchFamily="18" charset="0"/>
              </a:rPr>
              <a:t>Б.Пастернака</a:t>
            </a:r>
            <a:endParaRPr lang="ru-RU" sz="2400" dirty="0" smtClean="0">
              <a:latin typeface="Century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Century" pitchFamily="18" charset="0"/>
              </a:rPr>
              <a:t> возобновление </a:t>
            </a:r>
            <a:r>
              <a:rPr lang="ru-RU" sz="2400" dirty="0" smtClean="0">
                <a:latin typeface="Century" pitchFamily="18" charset="0"/>
              </a:rPr>
              <a:t>арестов за «антисоветскую деятельность»,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Century" pitchFamily="18" charset="0"/>
              </a:rPr>
              <a:t> гонения </a:t>
            </a:r>
            <a:r>
              <a:rPr lang="ru-RU" sz="2400" dirty="0" smtClean="0">
                <a:latin typeface="Century" pitchFamily="18" charset="0"/>
              </a:rPr>
              <a:t>на </a:t>
            </a:r>
            <a:r>
              <a:rPr lang="ru-RU" sz="2400" dirty="0" smtClean="0">
                <a:latin typeface="Century" pitchFamily="18" charset="0"/>
              </a:rPr>
              <a:t>скульпторов и художников  </a:t>
            </a:r>
            <a:r>
              <a:rPr lang="en-US" sz="2400" dirty="0" smtClean="0">
                <a:latin typeface="Century" pitchFamily="18" charset="0"/>
              </a:rPr>
              <a:t>(</a:t>
            </a:r>
            <a:r>
              <a:rPr lang="ru-RU" sz="2400" dirty="0" smtClean="0">
                <a:latin typeface="Century" pitchFamily="18" charset="0"/>
              </a:rPr>
              <a:t>случай на выставке в МАНЕЖЕ);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Century" pitchFamily="18" charset="0"/>
              </a:rPr>
              <a:t>давление </a:t>
            </a:r>
            <a:r>
              <a:rPr lang="ru-RU" sz="2400" dirty="0" smtClean="0">
                <a:latin typeface="Century" pitchFamily="18" charset="0"/>
              </a:rPr>
              <a:t>на православную церковь.</a:t>
            </a:r>
            <a:endParaRPr lang="ru-RU" sz="2400" dirty="0">
              <a:latin typeface="Century" pitchFamily="18" charset="0"/>
            </a:endParaRPr>
          </a:p>
        </p:txBody>
      </p:sp>
      <p:pic>
        <p:nvPicPr>
          <p:cNvPr id="10" name="Рисунок 1" descr="200px-Boris_Pasternak_cropp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14313"/>
            <a:ext cx="29940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228184" y="4293096"/>
            <a:ext cx="224251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/>
              <a:t>Борис Пастернак.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43608" y="3573016"/>
            <a:ext cx="74888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800" dirty="0" smtClean="0">
                <a:latin typeface="Century" pitchFamily="18" charset="0"/>
                <a:cs typeface="Times New Roman" pitchFamily="18" charset="0"/>
              </a:rPr>
              <a:t>«… </a:t>
            </a:r>
            <a:r>
              <a:rPr lang="ru-RU" sz="1800" dirty="0">
                <a:latin typeface="Century" pitchFamily="18" charset="0"/>
                <a:cs typeface="Times New Roman" pitchFamily="18" charset="0"/>
              </a:rPr>
              <a:t>они ухитрились не заметить Толстого, Горького, Маяковского, Шолохова, но зато заметили Бунина. И только тогда, когда он стал эмигрантом, и только потому, что он стал эмигрантом и врагом </a:t>
            </a:r>
            <a:r>
              <a:rPr lang="ru-RU" sz="1800" dirty="0" smtClean="0">
                <a:latin typeface="Century" pitchFamily="18" charset="0"/>
                <a:cs typeface="Times New Roman" pitchFamily="18" charset="0"/>
              </a:rPr>
              <a:t>советского </a:t>
            </a:r>
            <a:r>
              <a:rPr lang="ru-RU" sz="1800" dirty="0">
                <a:latin typeface="Century" pitchFamily="18" charset="0"/>
                <a:cs typeface="Times New Roman" pitchFamily="18" charset="0"/>
              </a:rPr>
              <a:t>народа</a:t>
            </a:r>
            <a:r>
              <a:rPr lang="ru-RU" sz="1800" dirty="0" smtClean="0">
                <a:latin typeface="Century" pitchFamily="18" charset="0"/>
                <a:cs typeface="Times New Roman" pitchFamily="18" charset="0"/>
              </a:rPr>
              <a:t>» _ Сергей Смирнов</a:t>
            </a:r>
            <a:endParaRPr lang="ru-RU" sz="1800" dirty="0">
              <a:latin typeface="Century" pitchFamily="18" charset="0"/>
              <a:cs typeface="Times New Roman" pitchFamily="18" charset="0"/>
            </a:endParaRPr>
          </a:p>
          <a:p>
            <a:pPr eaLnBrk="0" hangingPunct="0"/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  <a:cs typeface="Times New Roman" pitchFamily="18" charset="0"/>
              </a:rPr>
              <a:t>В писательской среде факт награждения Б.Пастернака Нобелевской премией был воспринят негативно. «Литературная газета» писала: </a:t>
            </a:r>
          </a:p>
          <a:p>
            <a:r>
              <a:rPr lang="ru-RU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Пастернак получил „тридцать сребреников“, для чего использована Нобелевская премия. Он награждён за то, что согласился исполнять роль наживки на ржавом крючке антисоветской пропаганды… Бесславный конец ждёт воскресшего Иуду, доктора Живаго, и его автора, уделом которого будет народное презрение.»</a:t>
            </a:r>
            <a:r>
              <a:rPr lang="ru-RU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2 вы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765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35696" y="404664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Художественная выставка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в Манеже 1962 г.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676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2120" y="4221088"/>
            <a:ext cx="3038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entury" pitchFamily="18" charset="0"/>
              </a:rPr>
              <a:t>«…я вам говорю как Председатель</a:t>
            </a:r>
          </a:p>
          <a:p>
            <a:r>
              <a:rPr lang="ru-RU" sz="2000" b="1" dirty="0">
                <a:latin typeface="Century" pitchFamily="18" charset="0"/>
              </a:rPr>
              <a:t>Совета Министров:</a:t>
            </a:r>
          </a:p>
          <a:p>
            <a:r>
              <a:rPr lang="ru-RU" sz="2000" b="1" dirty="0">
                <a:latin typeface="Century" pitchFamily="18" charset="0"/>
              </a:rPr>
              <a:t>все это не нужно советскому</a:t>
            </a:r>
          </a:p>
          <a:p>
            <a:r>
              <a:rPr lang="ru-RU" sz="2000" b="1" dirty="0">
                <a:latin typeface="Century" pitchFamily="18" charset="0"/>
              </a:rPr>
              <a:t>народу.»  (Н.С.Хрущев)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ЭРНСТ НЕИЗВЕСТНЫЙ В чреве Хроноса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08" y="0"/>
            <a:ext cx="407252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43438" y="1214438"/>
            <a:ext cx="42148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entury" pitchFamily="18" charset="0"/>
              </a:rPr>
              <a:t>«Мы видели тошнотворную стряпню Эрнста Неизвестного и возмущались тем, что этот человек, не лишённый, очевидно, задатков, окончивший советское высшее учебное заведение, платит народу такой чёрной неблагодарностью. Хорошо, что таких художников у нас немного».</a:t>
            </a:r>
          </a:p>
          <a:p>
            <a:endParaRPr lang="ru-RU" sz="1800" i="1" dirty="0">
              <a:latin typeface="Century" pitchFamily="18" charset="0"/>
            </a:endParaRPr>
          </a:p>
          <a:p>
            <a:pPr algn="r"/>
            <a:r>
              <a:rPr lang="ru-RU" sz="1800" i="1" dirty="0">
                <a:latin typeface="Century" pitchFamily="18" charset="0"/>
              </a:rPr>
              <a:t>                                               </a:t>
            </a:r>
            <a:r>
              <a:rPr lang="ru-RU" sz="1800" dirty="0">
                <a:latin typeface="Century" pitchFamily="18" charset="0"/>
              </a:rPr>
              <a:t>Н.Хрущёв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58924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Эрнст Неизвестный</a:t>
            </a:r>
          </a:p>
          <a:p>
            <a:r>
              <a:rPr lang="ru-RU" dirty="0" smtClean="0">
                <a:latin typeface="Century" pitchFamily="18" charset="0"/>
              </a:rPr>
              <a:t> «В чреве </a:t>
            </a:r>
            <a:r>
              <a:rPr lang="ru-RU" dirty="0" err="1" smtClean="0">
                <a:latin typeface="Century" pitchFamily="18" charset="0"/>
              </a:rPr>
              <a:t>Хроноса</a:t>
            </a:r>
            <a:r>
              <a:rPr lang="ru-RU" dirty="0" smtClean="0">
                <a:latin typeface="Century" pitchFamily="18" charset="0"/>
              </a:rPr>
              <a:t>»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469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Духовная жизнь страны</vt:lpstr>
      <vt:lpstr>«Оттепель» - период развития культуры, характеризующийся снятием наиболее жестких ограничений на деятельность мастеров культуры и постепенным возобновлением культурных связей с зарубежными странами.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Эта скульптурная композиция Эрнста Неизвестного посвящена депортации калмыков.</vt:lpstr>
      <vt:lpstr>Слайд 11</vt:lpstr>
      <vt:lpstr>Слайд 12</vt:lpstr>
      <vt:lpstr>Слайд 13</vt:lpstr>
      <vt:lpstr>Из выступлений Н.Хрущёва перед деятелями литературы и искусства.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жизнь страны.</dc:title>
  <dc:creator>Пользователь</dc:creator>
  <cp:lastModifiedBy>Пользователь</cp:lastModifiedBy>
  <cp:revision>23</cp:revision>
  <dcterms:modified xsi:type="dcterms:W3CDTF">2015-04-02T14:40:02Z</dcterms:modified>
</cp:coreProperties>
</file>