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77" r:id="rId5"/>
    <p:sldId id="260" r:id="rId6"/>
    <p:sldId id="263" r:id="rId7"/>
    <p:sldId id="270" r:id="rId8"/>
    <p:sldId id="269" r:id="rId9"/>
    <p:sldId id="272" r:id="rId10"/>
    <p:sldId id="275" r:id="rId11"/>
    <p:sldId id="278" r:id="rId12"/>
    <p:sldId id="276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80F2A5-F469-44CE-81FF-E0AFB9C966E5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FAB357F-B6A8-4C3F-874B-38E86144DCDD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u="sng" dirty="0" smtClean="0">
              <a:latin typeface="Bookman Old Style" pitchFamily="18" charset="0"/>
              <a:cs typeface="Times New Roman" pitchFamily="18" charset="0"/>
            </a:rPr>
            <a:t>«Белое движение»: </a:t>
          </a:r>
          <a:r>
            <a:rPr lang="ru-RU" b="1" dirty="0" smtClean="0">
              <a:latin typeface="Bookman Old Style" pitchFamily="18" charset="0"/>
              <a:cs typeface="Times New Roman" pitchFamily="18" charset="0"/>
            </a:rPr>
            <a:t>единственная задача – </a:t>
          </a:r>
          <a:r>
            <a:rPr lang="ru-RU" b="1" dirty="0" smtClean="0">
              <a:latin typeface="Bookman Old Style" pitchFamily="18" charset="0"/>
              <a:cs typeface="Times New Roman" pitchFamily="18" charset="0"/>
            </a:rPr>
            <a:t>разгромить Красную </a:t>
          </a:r>
          <a:r>
            <a:rPr lang="ru-RU" b="1" dirty="0" smtClean="0">
              <a:latin typeface="Bookman Old Style" pitchFamily="18" charset="0"/>
              <a:cs typeface="Times New Roman" pitchFamily="18" charset="0"/>
            </a:rPr>
            <a:t>Армию.</a:t>
          </a:r>
          <a:endParaRPr lang="ru-RU" b="1" dirty="0">
            <a:latin typeface="Bookman Old Style" pitchFamily="18" charset="0"/>
            <a:cs typeface="Times New Roman" pitchFamily="18" charset="0"/>
          </a:endParaRPr>
        </a:p>
      </dgm:t>
    </dgm:pt>
    <dgm:pt modelId="{29D9C121-0BD8-41C3-A990-9B66B4D12C69}" type="parTrans" cxnId="{E4379202-2279-4A05-9956-4C66A535AD48}">
      <dgm:prSet/>
      <dgm:spPr/>
      <dgm:t>
        <a:bodyPr/>
        <a:lstStyle/>
        <a:p>
          <a:endParaRPr lang="ru-RU"/>
        </a:p>
      </dgm:t>
    </dgm:pt>
    <dgm:pt modelId="{A9E94227-2838-4B2F-9454-68AE36C0D26F}" type="sibTrans" cxnId="{E4379202-2279-4A05-9956-4C66A535AD48}">
      <dgm:prSet/>
      <dgm:spPr/>
      <dgm:t>
        <a:bodyPr/>
        <a:lstStyle/>
        <a:p>
          <a:endParaRPr lang="ru-RU"/>
        </a:p>
      </dgm:t>
    </dgm:pt>
    <dgm:pt modelId="{BE8CA140-5EC1-4EB7-A0A4-23C381893BE9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u="sng" dirty="0" smtClean="0">
              <a:latin typeface="Bookman Old Style" pitchFamily="18" charset="0"/>
              <a:cs typeface="Times New Roman" pitchFamily="18" charset="0"/>
            </a:rPr>
            <a:t>«Красные» (большевики): </a:t>
          </a:r>
          <a:r>
            <a:rPr lang="ru-RU" b="1" dirty="0" smtClean="0">
              <a:latin typeface="Bookman Old Style" pitchFamily="18" charset="0"/>
              <a:cs typeface="Times New Roman" pitchFamily="18" charset="0"/>
            </a:rPr>
            <a:t>удержать власть с помощью насилия, террора, жесточайшего централизма во всех сферах. </a:t>
          </a:r>
          <a:endParaRPr lang="ru-RU" b="1" dirty="0">
            <a:latin typeface="Bookman Old Style" pitchFamily="18" charset="0"/>
            <a:cs typeface="Times New Roman" pitchFamily="18" charset="0"/>
          </a:endParaRPr>
        </a:p>
      </dgm:t>
    </dgm:pt>
    <dgm:pt modelId="{A3495B9E-768F-47FF-8306-E0B20509B8D1}" type="parTrans" cxnId="{DC720236-0A43-44AF-8E35-EC0455DA8FB3}">
      <dgm:prSet/>
      <dgm:spPr/>
      <dgm:t>
        <a:bodyPr/>
        <a:lstStyle/>
        <a:p>
          <a:endParaRPr lang="ru-RU"/>
        </a:p>
      </dgm:t>
    </dgm:pt>
    <dgm:pt modelId="{E1F435C8-B9A4-4C19-BFFE-F60564E7C84F}" type="sibTrans" cxnId="{DC720236-0A43-44AF-8E35-EC0455DA8FB3}">
      <dgm:prSet/>
      <dgm:spPr/>
      <dgm:t>
        <a:bodyPr/>
        <a:lstStyle/>
        <a:p>
          <a:endParaRPr lang="ru-RU"/>
        </a:p>
      </dgm:t>
    </dgm:pt>
    <dgm:pt modelId="{1314E06F-C3C6-4D29-896C-C9331FA0B75F}">
      <dgm:prSet phldrT="[Текст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u="sng" dirty="0" smtClean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rPr>
            <a:t>«Демократическая контрреволюция»: </a:t>
          </a:r>
          <a:r>
            <a:rPr lang="ru-RU" b="1" dirty="0" smtClean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rPr>
            <a:t> после разгона Учредительного собрания упустили шанс на мирное развитие.</a:t>
          </a:r>
          <a:endParaRPr lang="ru-RU" b="1" dirty="0">
            <a:solidFill>
              <a:schemeClr val="tx1"/>
            </a:solidFill>
            <a:latin typeface="Bookman Old Style" pitchFamily="18" charset="0"/>
            <a:cs typeface="Times New Roman" pitchFamily="18" charset="0"/>
          </a:endParaRPr>
        </a:p>
      </dgm:t>
    </dgm:pt>
    <dgm:pt modelId="{56EF7D4C-3EDB-41B6-A25F-D6858FB864F6}" type="parTrans" cxnId="{3DC4DEC7-3D83-4634-8550-1474679B5CE9}">
      <dgm:prSet/>
      <dgm:spPr/>
      <dgm:t>
        <a:bodyPr/>
        <a:lstStyle/>
        <a:p>
          <a:endParaRPr lang="ru-RU"/>
        </a:p>
      </dgm:t>
    </dgm:pt>
    <dgm:pt modelId="{89A55A85-D297-405D-B8CC-4A6267BF0813}" type="sibTrans" cxnId="{3DC4DEC7-3D83-4634-8550-1474679B5CE9}">
      <dgm:prSet/>
      <dgm:spPr/>
      <dgm:t>
        <a:bodyPr/>
        <a:lstStyle/>
        <a:p>
          <a:endParaRPr lang="ru-RU"/>
        </a:p>
      </dgm:t>
    </dgm:pt>
    <dgm:pt modelId="{5C6D0DA5-D78C-4957-901E-0634F79DE4FC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u="sng" dirty="0" smtClean="0">
              <a:latin typeface="Bookman Old Style" pitchFamily="18" charset="0"/>
              <a:cs typeface="Times New Roman" pitchFamily="18" charset="0"/>
            </a:rPr>
            <a:t>«Зеленые» </a:t>
          </a:r>
          <a:r>
            <a:rPr lang="ru-RU" b="1" dirty="0" smtClean="0">
              <a:latin typeface="Bookman Old Style" pitchFamily="18" charset="0"/>
              <a:cs typeface="Times New Roman" pitchFamily="18" charset="0"/>
            </a:rPr>
            <a:t>- крестьянское движение, выступавшее как против «красных», так и против «белых»</a:t>
          </a:r>
          <a:endParaRPr lang="ru-RU" b="1" dirty="0">
            <a:latin typeface="Bookman Old Style" pitchFamily="18" charset="0"/>
            <a:cs typeface="Times New Roman" pitchFamily="18" charset="0"/>
          </a:endParaRPr>
        </a:p>
      </dgm:t>
    </dgm:pt>
    <dgm:pt modelId="{0414B591-A346-4506-998A-22EA24112E76}" type="parTrans" cxnId="{B6ECFD32-DB9E-43BD-B2FE-389C672FC694}">
      <dgm:prSet/>
      <dgm:spPr/>
      <dgm:t>
        <a:bodyPr/>
        <a:lstStyle/>
        <a:p>
          <a:endParaRPr lang="ru-RU"/>
        </a:p>
      </dgm:t>
    </dgm:pt>
    <dgm:pt modelId="{3757AD07-BBE1-44E4-A008-BF38E5DB03B6}" type="sibTrans" cxnId="{B6ECFD32-DB9E-43BD-B2FE-389C672FC694}">
      <dgm:prSet/>
      <dgm:spPr/>
      <dgm:t>
        <a:bodyPr/>
        <a:lstStyle/>
        <a:p>
          <a:endParaRPr lang="ru-RU"/>
        </a:p>
      </dgm:t>
    </dgm:pt>
    <dgm:pt modelId="{FCE41D2C-5F53-4674-A28F-157BBC717A18}">
      <dgm:prSet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u="sng" dirty="0" smtClean="0">
              <a:latin typeface="Bookman Old Style" pitchFamily="18" charset="0"/>
              <a:cs typeface="Times New Roman" pitchFamily="18" charset="0"/>
            </a:rPr>
            <a:t>Национальные движения </a:t>
          </a:r>
          <a:r>
            <a:rPr lang="ru-RU" b="1" dirty="0" smtClean="0">
              <a:latin typeface="Bookman Old Style" pitchFamily="18" charset="0"/>
              <a:cs typeface="Times New Roman" pitchFamily="18" charset="0"/>
            </a:rPr>
            <a:t>– борьба за образование самостоятельной государственности и отделение от России (Украина)</a:t>
          </a:r>
          <a:endParaRPr lang="ru-RU" b="1" dirty="0">
            <a:latin typeface="Bookman Old Style" pitchFamily="18" charset="0"/>
            <a:cs typeface="Times New Roman" pitchFamily="18" charset="0"/>
          </a:endParaRPr>
        </a:p>
      </dgm:t>
    </dgm:pt>
    <dgm:pt modelId="{9E86494B-F6DA-4C70-B20D-DF572AC448EC}" type="parTrans" cxnId="{6B855FDA-A180-4710-9D3B-2107E1D93CE8}">
      <dgm:prSet/>
      <dgm:spPr/>
      <dgm:t>
        <a:bodyPr/>
        <a:lstStyle/>
        <a:p>
          <a:endParaRPr lang="ru-RU"/>
        </a:p>
      </dgm:t>
    </dgm:pt>
    <dgm:pt modelId="{FDBEE798-EEF2-4131-86F5-91ECFC318CFD}" type="sibTrans" cxnId="{6B855FDA-A180-4710-9D3B-2107E1D93CE8}">
      <dgm:prSet/>
      <dgm:spPr/>
      <dgm:t>
        <a:bodyPr/>
        <a:lstStyle/>
        <a:p>
          <a:endParaRPr lang="ru-RU"/>
        </a:p>
      </dgm:t>
    </dgm:pt>
    <dgm:pt modelId="{EB8D11C5-A358-4323-9E2F-AFAA6325651A}" type="pres">
      <dgm:prSet presAssocID="{6580F2A5-F469-44CE-81FF-E0AFB9C966E5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B571043-3D7A-4285-B00A-1C05AA76BFB2}" type="pres">
      <dgm:prSet presAssocID="{5FAB357F-B6A8-4C3F-874B-38E86144DCDD}" presName="comp" presStyleCnt="0"/>
      <dgm:spPr/>
    </dgm:pt>
    <dgm:pt modelId="{FC7FBD65-F9C2-46B8-885F-70DD61482292}" type="pres">
      <dgm:prSet presAssocID="{5FAB357F-B6A8-4C3F-874B-38E86144DCDD}" presName="box" presStyleLbl="node1" presStyleIdx="0" presStyleCnt="5" custScaleY="101051" custLinFactNeighborX="-348" custLinFactNeighborY="5116"/>
      <dgm:spPr/>
      <dgm:t>
        <a:bodyPr/>
        <a:lstStyle/>
        <a:p>
          <a:endParaRPr lang="ru-RU"/>
        </a:p>
      </dgm:t>
    </dgm:pt>
    <dgm:pt modelId="{7A3E5CB1-7810-4B9C-9EFA-DE0F1474A1C1}" type="pres">
      <dgm:prSet presAssocID="{5FAB357F-B6A8-4C3F-874B-38E86144DCDD}" presName="img" presStyleLbl="fgImgPlace1" presStyleIdx="0" presStyleCnt="5"/>
      <dgm:spPr>
        <a:solidFill>
          <a:schemeClr val="bg1"/>
        </a:solidFill>
        <a:ln>
          <a:solidFill>
            <a:schemeClr val="tx1">
              <a:lumMod val="50000"/>
              <a:lumOff val="50000"/>
            </a:schemeClr>
          </a:solidFill>
        </a:ln>
      </dgm:spPr>
    </dgm:pt>
    <dgm:pt modelId="{ABD84215-3AC3-4E18-B488-6891D353F52C}" type="pres">
      <dgm:prSet presAssocID="{5FAB357F-B6A8-4C3F-874B-38E86144DCDD}" presName="text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10DE74-41E4-42DA-A1F1-C1D40081DA53}" type="pres">
      <dgm:prSet presAssocID="{A9E94227-2838-4B2F-9454-68AE36C0D26F}" presName="spacer" presStyleCnt="0"/>
      <dgm:spPr/>
    </dgm:pt>
    <dgm:pt modelId="{9DCDDCD9-C864-46D9-99EA-39DB62A4BD61}" type="pres">
      <dgm:prSet presAssocID="{BE8CA140-5EC1-4EB7-A0A4-23C381893BE9}" presName="comp" presStyleCnt="0"/>
      <dgm:spPr/>
    </dgm:pt>
    <dgm:pt modelId="{87C95A44-1B27-4D30-B113-360B5B0511EC}" type="pres">
      <dgm:prSet presAssocID="{BE8CA140-5EC1-4EB7-A0A4-23C381893BE9}" presName="box" presStyleLbl="node1" presStyleIdx="1" presStyleCnt="5"/>
      <dgm:spPr/>
      <dgm:t>
        <a:bodyPr/>
        <a:lstStyle/>
        <a:p>
          <a:endParaRPr lang="ru-RU"/>
        </a:p>
      </dgm:t>
    </dgm:pt>
    <dgm:pt modelId="{BCDB9CF2-58CF-46D3-A521-29E7E26E34CC}" type="pres">
      <dgm:prSet presAssocID="{BE8CA140-5EC1-4EB7-A0A4-23C381893BE9}" presName="img" presStyleLbl="fgImgPlace1" presStyleIdx="1" presStyleCnt="5"/>
      <dgm:spPr>
        <a:solidFill>
          <a:srgbClr val="FF0000"/>
        </a:solidFill>
        <a:ln>
          <a:solidFill>
            <a:schemeClr val="tx1">
              <a:lumMod val="50000"/>
              <a:lumOff val="50000"/>
            </a:schemeClr>
          </a:solidFill>
        </a:ln>
      </dgm:spPr>
    </dgm:pt>
    <dgm:pt modelId="{FBE2E094-75E1-4255-ADC0-D6B37173AB19}" type="pres">
      <dgm:prSet presAssocID="{BE8CA140-5EC1-4EB7-A0A4-23C381893BE9}" presName="text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F47F74-5503-4E99-9A76-577AF733F537}" type="pres">
      <dgm:prSet presAssocID="{E1F435C8-B9A4-4C19-BFFE-F60564E7C84F}" presName="spacer" presStyleCnt="0"/>
      <dgm:spPr/>
    </dgm:pt>
    <dgm:pt modelId="{DC3509A3-33D4-45A5-90AB-230C34DFE5DA}" type="pres">
      <dgm:prSet presAssocID="{1314E06F-C3C6-4D29-896C-C9331FA0B75F}" presName="comp" presStyleCnt="0"/>
      <dgm:spPr/>
    </dgm:pt>
    <dgm:pt modelId="{537E54B0-A9B4-472D-AA29-C3D25BF85FF8}" type="pres">
      <dgm:prSet presAssocID="{1314E06F-C3C6-4D29-896C-C9331FA0B75F}" presName="box" presStyleLbl="node1" presStyleIdx="2" presStyleCnt="5"/>
      <dgm:spPr/>
      <dgm:t>
        <a:bodyPr/>
        <a:lstStyle/>
        <a:p>
          <a:endParaRPr lang="ru-RU"/>
        </a:p>
      </dgm:t>
    </dgm:pt>
    <dgm:pt modelId="{D7DE8C8A-7F14-48C3-8491-D5CA555C17E9}" type="pres">
      <dgm:prSet presAssocID="{1314E06F-C3C6-4D29-896C-C9331FA0B75F}" presName="img" presStyleLbl="fgImgPlace1" presStyleIdx="2" presStyleCnt="5"/>
      <dgm:spPr>
        <a:solidFill>
          <a:srgbClr val="002060"/>
        </a:solidFill>
      </dgm:spPr>
    </dgm:pt>
    <dgm:pt modelId="{5CE7E8DF-9D4E-4A34-925C-794586288E94}" type="pres">
      <dgm:prSet presAssocID="{1314E06F-C3C6-4D29-896C-C9331FA0B75F}" presName="text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63A375-DE98-415F-9250-53D6DDBD38FD}" type="pres">
      <dgm:prSet presAssocID="{89A55A85-D297-405D-B8CC-4A6267BF0813}" presName="spacer" presStyleCnt="0"/>
      <dgm:spPr/>
    </dgm:pt>
    <dgm:pt modelId="{B8582B71-5AE5-4800-B9FB-31C15330B80F}" type="pres">
      <dgm:prSet presAssocID="{5C6D0DA5-D78C-4957-901E-0634F79DE4FC}" presName="comp" presStyleCnt="0"/>
      <dgm:spPr/>
    </dgm:pt>
    <dgm:pt modelId="{3EF11C87-F720-4C79-9B40-118F91865334}" type="pres">
      <dgm:prSet presAssocID="{5C6D0DA5-D78C-4957-901E-0634F79DE4FC}" presName="box" presStyleLbl="node1" presStyleIdx="3" presStyleCnt="5"/>
      <dgm:spPr/>
      <dgm:t>
        <a:bodyPr/>
        <a:lstStyle/>
        <a:p>
          <a:endParaRPr lang="ru-RU"/>
        </a:p>
      </dgm:t>
    </dgm:pt>
    <dgm:pt modelId="{4B8D1CAA-626C-494F-B3D4-9ACE887A3E44}" type="pres">
      <dgm:prSet presAssocID="{5C6D0DA5-D78C-4957-901E-0634F79DE4FC}" presName="img" presStyleLbl="fgImgPlace1" presStyleIdx="3" presStyleCnt="5"/>
      <dgm:spPr>
        <a:solidFill>
          <a:srgbClr val="92D050"/>
        </a:solidFill>
      </dgm:spPr>
    </dgm:pt>
    <dgm:pt modelId="{B1445137-EFF5-4C27-96D1-20B7EB3E322F}" type="pres">
      <dgm:prSet presAssocID="{5C6D0DA5-D78C-4957-901E-0634F79DE4FC}" presName="text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D84F71-AB57-4FC8-8F03-46DF3B768CA4}" type="pres">
      <dgm:prSet presAssocID="{3757AD07-BBE1-44E4-A008-BF38E5DB03B6}" presName="spacer" presStyleCnt="0"/>
      <dgm:spPr/>
    </dgm:pt>
    <dgm:pt modelId="{F6FA4309-D26B-4471-A006-50D76F7FC53A}" type="pres">
      <dgm:prSet presAssocID="{FCE41D2C-5F53-4674-A28F-157BBC717A18}" presName="comp" presStyleCnt="0"/>
      <dgm:spPr/>
    </dgm:pt>
    <dgm:pt modelId="{BDDEED06-6D8E-43B6-B126-CA254C4623D9}" type="pres">
      <dgm:prSet presAssocID="{FCE41D2C-5F53-4674-A28F-157BBC717A18}" presName="box" presStyleLbl="node1" presStyleIdx="4" presStyleCnt="5"/>
      <dgm:spPr/>
      <dgm:t>
        <a:bodyPr/>
        <a:lstStyle/>
        <a:p>
          <a:endParaRPr lang="ru-RU"/>
        </a:p>
      </dgm:t>
    </dgm:pt>
    <dgm:pt modelId="{EA452299-33E6-4686-A06B-F37034EC0C96}" type="pres">
      <dgm:prSet presAssocID="{FCE41D2C-5F53-4674-A28F-157BBC717A18}" presName="img" presStyleLbl="fgImgPlace1" presStyleIdx="4" presStyleCnt="5"/>
      <dgm:spPr>
        <a:solidFill>
          <a:schemeClr val="tx1">
            <a:lumMod val="75000"/>
            <a:lumOff val="25000"/>
          </a:schemeClr>
        </a:solidFill>
      </dgm:spPr>
    </dgm:pt>
    <dgm:pt modelId="{A09225DE-3827-47C8-AEC2-07508E850D8F}" type="pres">
      <dgm:prSet presAssocID="{FCE41D2C-5F53-4674-A28F-157BBC717A18}" presName="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5B294DF-2BDF-4067-82DA-B06440DAED44}" type="presOf" srcId="{1314E06F-C3C6-4D29-896C-C9331FA0B75F}" destId="{5CE7E8DF-9D4E-4A34-925C-794586288E94}" srcOrd="1" destOrd="0" presId="urn:microsoft.com/office/officeart/2005/8/layout/vList4"/>
    <dgm:cxn modelId="{DF06CFF7-9327-46E7-9D7D-7CA95D398A6A}" type="presOf" srcId="{BE8CA140-5EC1-4EB7-A0A4-23C381893BE9}" destId="{87C95A44-1B27-4D30-B113-360B5B0511EC}" srcOrd="0" destOrd="0" presId="urn:microsoft.com/office/officeart/2005/8/layout/vList4"/>
    <dgm:cxn modelId="{C4FF4CB1-551E-48B2-B885-8D45DDEEBEC2}" type="presOf" srcId="{5C6D0DA5-D78C-4957-901E-0634F79DE4FC}" destId="{3EF11C87-F720-4C79-9B40-118F91865334}" srcOrd="0" destOrd="0" presId="urn:microsoft.com/office/officeart/2005/8/layout/vList4"/>
    <dgm:cxn modelId="{18FC5424-B174-4C7D-82DC-48AA69621C8C}" type="presOf" srcId="{5FAB357F-B6A8-4C3F-874B-38E86144DCDD}" destId="{FC7FBD65-F9C2-46B8-885F-70DD61482292}" srcOrd="0" destOrd="0" presId="urn:microsoft.com/office/officeart/2005/8/layout/vList4"/>
    <dgm:cxn modelId="{0ED9EEE8-3A36-4AB5-B1BA-2FCA5BBEE5C3}" type="presOf" srcId="{FCE41D2C-5F53-4674-A28F-157BBC717A18}" destId="{A09225DE-3827-47C8-AEC2-07508E850D8F}" srcOrd="1" destOrd="0" presId="urn:microsoft.com/office/officeart/2005/8/layout/vList4"/>
    <dgm:cxn modelId="{BFBA481D-B564-481A-AC66-431BB6163FB5}" type="presOf" srcId="{BE8CA140-5EC1-4EB7-A0A4-23C381893BE9}" destId="{FBE2E094-75E1-4255-ADC0-D6B37173AB19}" srcOrd="1" destOrd="0" presId="urn:microsoft.com/office/officeart/2005/8/layout/vList4"/>
    <dgm:cxn modelId="{B6ECFD32-DB9E-43BD-B2FE-389C672FC694}" srcId="{6580F2A5-F469-44CE-81FF-E0AFB9C966E5}" destId="{5C6D0DA5-D78C-4957-901E-0634F79DE4FC}" srcOrd="3" destOrd="0" parTransId="{0414B591-A346-4506-998A-22EA24112E76}" sibTransId="{3757AD07-BBE1-44E4-A008-BF38E5DB03B6}"/>
    <dgm:cxn modelId="{206BEC17-4AFB-4394-BE5C-43D5F712D3A7}" type="presOf" srcId="{FCE41D2C-5F53-4674-A28F-157BBC717A18}" destId="{BDDEED06-6D8E-43B6-B126-CA254C4623D9}" srcOrd="0" destOrd="0" presId="urn:microsoft.com/office/officeart/2005/8/layout/vList4"/>
    <dgm:cxn modelId="{6B855FDA-A180-4710-9D3B-2107E1D93CE8}" srcId="{6580F2A5-F469-44CE-81FF-E0AFB9C966E5}" destId="{FCE41D2C-5F53-4674-A28F-157BBC717A18}" srcOrd="4" destOrd="0" parTransId="{9E86494B-F6DA-4C70-B20D-DF572AC448EC}" sibTransId="{FDBEE798-EEF2-4131-86F5-91ECFC318CFD}"/>
    <dgm:cxn modelId="{279D0E06-AFA7-4366-95D7-C3D6DBC357D7}" type="presOf" srcId="{5FAB357F-B6A8-4C3F-874B-38E86144DCDD}" destId="{ABD84215-3AC3-4E18-B488-6891D353F52C}" srcOrd="1" destOrd="0" presId="urn:microsoft.com/office/officeart/2005/8/layout/vList4"/>
    <dgm:cxn modelId="{DC720236-0A43-44AF-8E35-EC0455DA8FB3}" srcId="{6580F2A5-F469-44CE-81FF-E0AFB9C966E5}" destId="{BE8CA140-5EC1-4EB7-A0A4-23C381893BE9}" srcOrd="1" destOrd="0" parTransId="{A3495B9E-768F-47FF-8306-E0B20509B8D1}" sibTransId="{E1F435C8-B9A4-4C19-BFFE-F60564E7C84F}"/>
    <dgm:cxn modelId="{CC74B369-D762-4700-935B-C1D3C12ACEC3}" type="presOf" srcId="{1314E06F-C3C6-4D29-896C-C9331FA0B75F}" destId="{537E54B0-A9B4-472D-AA29-C3D25BF85FF8}" srcOrd="0" destOrd="0" presId="urn:microsoft.com/office/officeart/2005/8/layout/vList4"/>
    <dgm:cxn modelId="{E4379202-2279-4A05-9956-4C66A535AD48}" srcId="{6580F2A5-F469-44CE-81FF-E0AFB9C966E5}" destId="{5FAB357F-B6A8-4C3F-874B-38E86144DCDD}" srcOrd="0" destOrd="0" parTransId="{29D9C121-0BD8-41C3-A990-9B66B4D12C69}" sibTransId="{A9E94227-2838-4B2F-9454-68AE36C0D26F}"/>
    <dgm:cxn modelId="{DB63A595-4491-4369-A3C4-3E37B1BDADB7}" type="presOf" srcId="{6580F2A5-F469-44CE-81FF-E0AFB9C966E5}" destId="{EB8D11C5-A358-4323-9E2F-AFAA6325651A}" srcOrd="0" destOrd="0" presId="urn:microsoft.com/office/officeart/2005/8/layout/vList4"/>
    <dgm:cxn modelId="{3DC4DEC7-3D83-4634-8550-1474679B5CE9}" srcId="{6580F2A5-F469-44CE-81FF-E0AFB9C966E5}" destId="{1314E06F-C3C6-4D29-896C-C9331FA0B75F}" srcOrd="2" destOrd="0" parTransId="{56EF7D4C-3EDB-41B6-A25F-D6858FB864F6}" sibTransId="{89A55A85-D297-405D-B8CC-4A6267BF0813}"/>
    <dgm:cxn modelId="{5097BA02-3EFC-4EFC-9D47-D54B0A580E1F}" type="presOf" srcId="{5C6D0DA5-D78C-4957-901E-0634F79DE4FC}" destId="{B1445137-EFF5-4C27-96D1-20B7EB3E322F}" srcOrd="1" destOrd="0" presId="urn:microsoft.com/office/officeart/2005/8/layout/vList4"/>
    <dgm:cxn modelId="{351AA4BA-1FF4-490A-BAC3-B4D665EF6234}" type="presParOf" srcId="{EB8D11C5-A358-4323-9E2F-AFAA6325651A}" destId="{DB571043-3D7A-4285-B00A-1C05AA76BFB2}" srcOrd="0" destOrd="0" presId="urn:microsoft.com/office/officeart/2005/8/layout/vList4"/>
    <dgm:cxn modelId="{DDE3C672-3B42-407B-BDC8-949461A85124}" type="presParOf" srcId="{DB571043-3D7A-4285-B00A-1C05AA76BFB2}" destId="{FC7FBD65-F9C2-46B8-885F-70DD61482292}" srcOrd="0" destOrd="0" presId="urn:microsoft.com/office/officeart/2005/8/layout/vList4"/>
    <dgm:cxn modelId="{83C1858D-DC8E-40D8-9CD9-732536D50F9E}" type="presParOf" srcId="{DB571043-3D7A-4285-B00A-1C05AA76BFB2}" destId="{7A3E5CB1-7810-4B9C-9EFA-DE0F1474A1C1}" srcOrd="1" destOrd="0" presId="urn:microsoft.com/office/officeart/2005/8/layout/vList4"/>
    <dgm:cxn modelId="{3E2B9098-3F78-4C5C-9F82-F12776E4567D}" type="presParOf" srcId="{DB571043-3D7A-4285-B00A-1C05AA76BFB2}" destId="{ABD84215-3AC3-4E18-B488-6891D353F52C}" srcOrd="2" destOrd="0" presId="urn:microsoft.com/office/officeart/2005/8/layout/vList4"/>
    <dgm:cxn modelId="{83F5E10A-59D2-43DD-9FEA-60792291E37D}" type="presParOf" srcId="{EB8D11C5-A358-4323-9E2F-AFAA6325651A}" destId="{1810DE74-41E4-42DA-A1F1-C1D40081DA53}" srcOrd="1" destOrd="0" presId="urn:microsoft.com/office/officeart/2005/8/layout/vList4"/>
    <dgm:cxn modelId="{BC13D30A-5598-47BB-9266-4D5F5253937B}" type="presParOf" srcId="{EB8D11C5-A358-4323-9E2F-AFAA6325651A}" destId="{9DCDDCD9-C864-46D9-99EA-39DB62A4BD61}" srcOrd="2" destOrd="0" presId="urn:microsoft.com/office/officeart/2005/8/layout/vList4"/>
    <dgm:cxn modelId="{9CF834E8-9CE3-4EB7-936B-2F643805C47F}" type="presParOf" srcId="{9DCDDCD9-C864-46D9-99EA-39DB62A4BD61}" destId="{87C95A44-1B27-4D30-B113-360B5B0511EC}" srcOrd="0" destOrd="0" presId="urn:microsoft.com/office/officeart/2005/8/layout/vList4"/>
    <dgm:cxn modelId="{5AA3C7C2-05BF-4250-A465-DF5B366A8F49}" type="presParOf" srcId="{9DCDDCD9-C864-46D9-99EA-39DB62A4BD61}" destId="{BCDB9CF2-58CF-46D3-A521-29E7E26E34CC}" srcOrd="1" destOrd="0" presId="urn:microsoft.com/office/officeart/2005/8/layout/vList4"/>
    <dgm:cxn modelId="{DAA62774-B8ED-4299-88CE-BCDA40B93BDB}" type="presParOf" srcId="{9DCDDCD9-C864-46D9-99EA-39DB62A4BD61}" destId="{FBE2E094-75E1-4255-ADC0-D6B37173AB19}" srcOrd="2" destOrd="0" presId="urn:microsoft.com/office/officeart/2005/8/layout/vList4"/>
    <dgm:cxn modelId="{DF03C856-9885-4546-AE4C-0F8E3FF50A73}" type="presParOf" srcId="{EB8D11C5-A358-4323-9E2F-AFAA6325651A}" destId="{23F47F74-5503-4E99-9A76-577AF733F537}" srcOrd="3" destOrd="0" presId="urn:microsoft.com/office/officeart/2005/8/layout/vList4"/>
    <dgm:cxn modelId="{AB0375A4-B095-4DC4-9CD9-5E2929C78575}" type="presParOf" srcId="{EB8D11C5-A358-4323-9E2F-AFAA6325651A}" destId="{DC3509A3-33D4-45A5-90AB-230C34DFE5DA}" srcOrd="4" destOrd="0" presId="urn:microsoft.com/office/officeart/2005/8/layout/vList4"/>
    <dgm:cxn modelId="{3FB3D9ED-7412-44E5-B22D-746CC1461D35}" type="presParOf" srcId="{DC3509A3-33D4-45A5-90AB-230C34DFE5DA}" destId="{537E54B0-A9B4-472D-AA29-C3D25BF85FF8}" srcOrd="0" destOrd="0" presId="urn:microsoft.com/office/officeart/2005/8/layout/vList4"/>
    <dgm:cxn modelId="{933AEC85-FB42-4E5D-9E23-C85B37FA4BFC}" type="presParOf" srcId="{DC3509A3-33D4-45A5-90AB-230C34DFE5DA}" destId="{D7DE8C8A-7F14-48C3-8491-D5CA555C17E9}" srcOrd="1" destOrd="0" presId="urn:microsoft.com/office/officeart/2005/8/layout/vList4"/>
    <dgm:cxn modelId="{417B0B6A-645B-4AC8-827B-9F373E145D04}" type="presParOf" srcId="{DC3509A3-33D4-45A5-90AB-230C34DFE5DA}" destId="{5CE7E8DF-9D4E-4A34-925C-794586288E94}" srcOrd="2" destOrd="0" presId="urn:microsoft.com/office/officeart/2005/8/layout/vList4"/>
    <dgm:cxn modelId="{9BA036C6-3837-455E-B553-AABFA2CB77F3}" type="presParOf" srcId="{EB8D11C5-A358-4323-9E2F-AFAA6325651A}" destId="{D763A375-DE98-415F-9250-53D6DDBD38FD}" srcOrd="5" destOrd="0" presId="urn:microsoft.com/office/officeart/2005/8/layout/vList4"/>
    <dgm:cxn modelId="{6F11160A-2BFC-42D8-A869-C76307E2084C}" type="presParOf" srcId="{EB8D11C5-A358-4323-9E2F-AFAA6325651A}" destId="{B8582B71-5AE5-4800-B9FB-31C15330B80F}" srcOrd="6" destOrd="0" presId="urn:microsoft.com/office/officeart/2005/8/layout/vList4"/>
    <dgm:cxn modelId="{35930592-B750-4144-BCCD-4D94F5713757}" type="presParOf" srcId="{B8582B71-5AE5-4800-B9FB-31C15330B80F}" destId="{3EF11C87-F720-4C79-9B40-118F91865334}" srcOrd="0" destOrd="0" presId="urn:microsoft.com/office/officeart/2005/8/layout/vList4"/>
    <dgm:cxn modelId="{1B5C1FCC-FEFB-4672-933C-504414889BEF}" type="presParOf" srcId="{B8582B71-5AE5-4800-B9FB-31C15330B80F}" destId="{4B8D1CAA-626C-494F-B3D4-9ACE887A3E44}" srcOrd="1" destOrd="0" presId="urn:microsoft.com/office/officeart/2005/8/layout/vList4"/>
    <dgm:cxn modelId="{056F5C26-AE3B-4A70-B740-9637B518CD39}" type="presParOf" srcId="{B8582B71-5AE5-4800-B9FB-31C15330B80F}" destId="{B1445137-EFF5-4C27-96D1-20B7EB3E322F}" srcOrd="2" destOrd="0" presId="urn:microsoft.com/office/officeart/2005/8/layout/vList4"/>
    <dgm:cxn modelId="{15431028-2640-422C-ABF1-D0E7A755B2AF}" type="presParOf" srcId="{EB8D11C5-A358-4323-9E2F-AFAA6325651A}" destId="{10D84F71-AB57-4FC8-8F03-46DF3B768CA4}" srcOrd="7" destOrd="0" presId="urn:microsoft.com/office/officeart/2005/8/layout/vList4"/>
    <dgm:cxn modelId="{89A6FFCA-21B1-4077-979D-F5072B22DC2C}" type="presParOf" srcId="{EB8D11C5-A358-4323-9E2F-AFAA6325651A}" destId="{F6FA4309-D26B-4471-A006-50D76F7FC53A}" srcOrd="8" destOrd="0" presId="urn:microsoft.com/office/officeart/2005/8/layout/vList4"/>
    <dgm:cxn modelId="{F76F2650-1D1E-4AEB-9C56-BCD817A8182E}" type="presParOf" srcId="{F6FA4309-D26B-4471-A006-50D76F7FC53A}" destId="{BDDEED06-6D8E-43B6-B126-CA254C4623D9}" srcOrd="0" destOrd="0" presId="urn:microsoft.com/office/officeart/2005/8/layout/vList4"/>
    <dgm:cxn modelId="{B2BA9578-0E3F-4F60-9BA5-73F8D7D8A45C}" type="presParOf" srcId="{F6FA4309-D26B-4471-A006-50D76F7FC53A}" destId="{EA452299-33E6-4686-A06B-F37034EC0C96}" srcOrd="1" destOrd="0" presId="urn:microsoft.com/office/officeart/2005/8/layout/vList4"/>
    <dgm:cxn modelId="{284D3BBD-196A-459C-9F3F-24F85F507C21}" type="presParOf" srcId="{F6FA4309-D26B-4471-A006-50D76F7FC53A}" destId="{A09225DE-3827-47C8-AEC2-07508E850D8F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7FBD65-F9C2-46B8-885F-70DD61482292}">
      <dsp:nvSpPr>
        <dsp:cNvPr id="0" name=""/>
        <dsp:cNvSpPr/>
      </dsp:nvSpPr>
      <dsp:spPr>
        <a:xfrm>
          <a:off x="0" y="49983"/>
          <a:ext cx="8715436" cy="9872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u="sng" kern="1200" dirty="0" smtClean="0">
              <a:latin typeface="Bookman Old Style" pitchFamily="18" charset="0"/>
              <a:cs typeface="Times New Roman" pitchFamily="18" charset="0"/>
            </a:rPr>
            <a:t>«Белое движение»: </a:t>
          </a:r>
          <a:r>
            <a:rPr lang="ru-RU" sz="1900" b="1" kern="1200" dirty="0" smtClean="0">
              <a:latin typeface="Bookman Old Style" pitchFamily="18" charset="0"/>
              <a:cs typeface="Times New Roman" pitchFamily="18" charset="0"/>
            </a:rPr>
            <a:t>единственная задача – </a:t>
          </a:r>
          <a:r>
            <a:rPr lang="ru-RU" sz="1900" b="1" kern="1200" dirty="0" smtClean="0">
              <a:latin typeface="Bookman Old Style" pitchFamily="18" charset="0"/>
              <a:cs typeface="Times New Roman" pitchFamily="18" charset="0"/>
            </a:rPr>
            <a:t>разгромить Красную </a:t>
          </a:r>
          <a:r>
            <a:rPr lang="ru-RU" sz="1900" b="1" kern="1200" dirty="0" smtClean="0">
              <a:latin typeface="Bookman Old Style" pitchFamily="18" charset="0"/>
              <a:cs typeface="Times New Roman" pitchFamily="18" charset="0"/>
            </a:rPr>
            <a:t>Армию.</a:t>
          </a:r>
          <a:endParaRPr lang="ru-RU" sz="1900" b="1" kern="1200" dirty="0">
            <a:latin typeface="Bookman Old Style" pitchFamily="18" charset="0"/>
            <a:cs typeface="Times New Roman" pitchFamily="18" charset="0"/>
          </a:endParaRPr>
        </a:p>
      </dsp:txBody>
      <dsp:txXfrm>
        <a:off x="1840787" y="49983"/>
        <a:ext cx="6874648" cy="987273"/>
      </dsp:txXfrm>
    </dsp:sp>
    <dsp:sp modelId="{7A3E5CB1-7810-4B9C-9EFA-DE0F1474A1C1}">
      <dsp:nvSpPr>
        <dsp:cNvPr id="0" name=""/>
        <dsp:cNvSpPr/>
      </dsp:nvSpPr>
      <dsp:spPr>
        <a:xfrm>
          <a:off x="97700" y="102834"/>
          <a:ext cx="1743087" cy="78160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C95A44-1B27-4D30-B113-360B5B0511EC}">
      <dsp:nvSpPr>
        <dsp:cNvPr id="0" name=""/>
        <dsp:cNvSpPr/>
      </dsp:nvSpPr>
      <dsp:spPr>
        <a:xfrm>
          <a:off x="0" y="1084974"/>
          <a:ext cx="8715436" cy="97700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u="sng" kern="1200" dirty="0" smtClean="0">
              <a:latin typeface="Bookman Old Style" pitchFamily="18" charset="0"/>
              <a:cs typeface="Times New Roman" pitchFamily="18" charset="0"/>
            </a:rPr>
            <a:t>«Красные» (большевики): </a:t>
          </a:r>
          <a:r>
            <a:rPr lang="ru-RU" sz="1900" b="1" kern="1200" dirty="0" smtClean="0">
              <a:latin typeface="Bookman Old Style" pitchFamily="18" charset="0"/>
              <a:cs typeface="Times New Roman" pitchFamily="18" charset="0"/>
            </a:rPr>
            <a:t>удержать власть с помощью насилия, террора, жесточайшего централизма во всех сферах. </a:t>
          </a:r>
          <a:endParaRPr lang="ru-RU" sz="1900" b="1" kern="1200" dirty="0">
            <a:latin typeface="Bookman Old Style" pitchFamily="18" charset="0"/>
            <a:cs typeface="Times New Roman" pitchFamily="18" charset="0"/>
          </a:endParaRPr>
        </a:p>
      </dsp:txBody>
      <dsp:txXfrm>
        <a:off x="1840787" y="1084974"/>
        <a:ext cx="6874648" cy="977005"/>
      </dsp:txXfrm>
    </dsp:sp>
    <dsp:sp modelId="{BCDB9CF2-58CF-46D3-A521-29E7E26E34CC}">
      <dsp:nvSpPr>
        <dsp:cNvPr id="0" name=""/>
        <dsp:cNvSpPr/>
      </dsp:nvSpPr>
      <dsp:spPr>
        <a:xfrm>
          <a:off x="97700" y="1182674"/>
          <a:ext cx="1743087" cy="781604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7E54B0-A9B4-472D-AA29-C3D25BF85FF8}">
      <dsp:nvSpPr>
        <dsp:cNvPr id="0" name=""/>
        <dsp:cNvSpPr/>
      </dsp:nvSpPr>
      <dsp:spPr>
        <a:xfrm>
          <a:off x="0" y="2159680"/>
          <a:ext cx="8715436" cy="97700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u="sng" kern="1200" dirty="0" smtClean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rPr>
            <a:t>«Демократическая контрреволюция»: </a:t>
          </a:r>
          <a:r>
            <a:rPr lang="ru-RU" sz="1900" b="1" kern="1200" dirty="0" smtClean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rPr>
            <a:t> после разгона Учредительного собрания упустили шанс на мирное развитие.</a:t>
          </a:r>
          <a:endParaRPr lang="ru-RU" sz="1900" b="1" kern="1200" dirty="0">
            <a:solidFill>
              <a:schemeClr val="tx1"/>
            </a:solidFill>
            <a:latin typeface="Bookman Old Style" pitchFamily="18" charset="0"/>
            <a:cs typeface="Times New Roman" pitchFamily="18" charset="0"/>
          </a:endParaRPr>
        </a:p>
      </dsp:txBody>
      <dsp:txXfrm>
        <a:off x="1840787" y="2159680"/>
        <a:ext cx="6874648" cy="977005"/>
      </dsp:txXfrm>
    </dsp:sp>
    <dsp:sp modelId="{D7DE8C8A-7F14-48C3-8491-D5CA555C17E9}">
      <dsp:nvSpPr>
        <dsp:cNvPr id="0" name=""/>
        <dsp:cNvSpPr/>
      </dsp:nvSpPr>
      <dsp:spPr>
        <a:xfrm>
          <a:off x="97700" y="2257380"/>
          <a:ext cx="1743087" cy="781604"/>
        </a:xfrm>
        <a:prstGeom prst="roundRect">
          <a:avLst>
            <a:gd name="adj" fmla="val 10000"/>
          </a:avLst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F11C87-F720-4C79-9B40-118F91865334}">
      <dsp:nvSpPr>
        <dsp:cNvPr id="0" name=""/>
        <dsp:cNvSpPr/>
      </dsp:nvSpPr>
      <dsp:spPr>
        <a:xfrm>
          <a:off x="0" y="3234385"/>
          <a:ext cx="8715436" cy="97700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u="sng" kern="1200" dirty="0" smtClean="0">
              <a:latin typeface="Bookman Old Style" pitchFamily="18" charset="0"/>
              <a:cs typeface="Times New Roman" pitchFamily="18" charset="0"/>
            </a:rPr>
            <a:t>«Зеленые» </a:t>
          </a:r>
          <a:r>
            <a:rPr lang="ru-RU" sz="1900" b="1" kern="1200" dirty="0" smtClean="0">
              <a:latin typeface="Bookman Old Style" pitchFamily="18" charset="0"/>
              <a:cs typeface="Times New Roman" pitchFamily="18" charset="0"/>
            </a:rPr>
            <a:t>- крестьянское движение, выступавшее как против «красных», так и против «белых»</a:t>
          </a:r>
          <a:endParaRPr lang="ru-RU" sz="1900" b="1" kern="1200" dirty="0">
            <a:latin typeface="Bookman Old Style" pitchFamily="18" charset="0"/>
            <a:cs typeface="Times New Roman" pitchFamily="18" charset="0"/>
          </a:endParaRPr>
        </a:p>
      </dsp:txBody>
      <dsp:txXfrm>
        <a:off x="1840787" y="3234385"/>
        <a:ext cx="6874648" cy="977005"/>
      </dsp:txXfrm>
    </dsp:sp>
    <dsp:sp modelId="{4B8D1CAA-626C-494F-B3D4-9ACE887A3E44}">
      <dsp:nvSpPr>
        <dsp:cNvPr id="0" name=""/>
        <dsp:cNvSpPr/>
      </dsp:nvSpPr>
      <dsp:spPr>
        <a:xfrm>
          <a:off x="97700" y="3332086"/>
          <a:ext cx="1743087" cy="781604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DEED06-6D8E-43B6-B126-CA254C4623D9}">
      <dsp:nvSpPr>
        <dsp:cNvPr id="0" name=""/>
        <dsp:cNvSpPr/>
      </dsp:nvSpPr>
      <dsp:spPr>
        <a:xfrm>
          <a:off x="0" y="4309091"/>
          <a:ext cx="8715436" cy="97700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u="sng" kern="1200" dirty="0" smtClean="0">
              <a:latin typeface="Bookman Old Style" pitchFamily="18" charset="0"/>
              <a:cs typeface="Times New Roman" pitchFamily="18" charset="0"/>
            </a:rPr>
            <a:t>Национальные движения </a:t>
          </a:r>
          <a:r>
            <a:rPr lang="ru-RU" sz="1900" b="1" kern="1200" dirty="0" smtClean="0">
              <a:latin typeface="Bookman Old Style" pitchFamily="18" charset="0"/>
              <a:cs typeface="Times New Roman" pitchFamily="18" charset="0"/>
            </a:rPr>
            <a:t>– борьба за образование самостоятельной государственности и отделение от России (Украина)</a:t>
          </a:r>
          <a:endParaRPr lang="ru-RU" sz="1900" b="1" kern="1200" dirty="0">
            <a:latin typeface="Bookman Old Style" pitchFamily="18" charset="0"/>
            <a:cs typeface="Times New Roman" pitchFamily="18" charset="0"/>
          </a:endParaRPr>
        </a:p>
      </dsp:txBody>
      <dsp:txXfrm>
        <a:off x="1840787" y="4309091"/>
        <a:ext cx="6874648" cy="977005"/>
      </dsp:txXfrm>
    </dsp:sp>
    <dsp:sp modelId="{EA452299-33E6-4686-A06B-F37034EC0C96}">
      <dsp:nvSpPr>
        <dsp:cNvPr id="0" name=""/>
        <dsp:cNvSpPr/>
      </dsp:nvSpPr>
      <dsp:spPr>
        <a:xfrm>
          <a:off x="97700" y="4406792"/>
          <a:ext cx="1743087" cy="781604"/>
        </a:xfrm>
        <a:prstGeom prst="roundRect">
          <a:avLst>
            <a:gd name="adj" fmla="val 10000"/>
          </a:avLst>
        </a:prstGeom>
        <a:solidFill>
          <a:schemeClr val="tx1">
            <a:lumMod val="75000"/>
            <a:lumOff val="2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30B64-D7DE-4323-9C0F-2FC87FD91B98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4A3AF-F589-4964-A4C0-EDBC9A983C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60FE0-79C6-4BBF-B7AA-DD4C44D802D1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86F01-A7EF-48A5-A2A1-300C242E03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858AA-5835-4CCD-BCFC-EB71CBE359EE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97553-0DB4-464F-8D9E-99BB615F81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AD52-70F5-4B9F-A798-8744D3DEE9F3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6727B-8C2F-4AF8-BBD7-24AA6F0F49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427B2-3F51-4AD4-84CE-0C52569E1CC0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B77C7-DBA7-48A8-88E2-26A079C435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13BF5-43AF-4DED-87B9-466BFF7A1DEA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036FD-F065-45E7-A126-5A79B6FA0D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7DA1B-AF3B-445A-B95F-0BBF6BECCA3A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CA4A3-24CA-4444-AAF0-73CDBB9004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23252-4E9D-494A-BF7E-8B4C4E266AB0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A8203-3F1A-41B0-BF73-0DFA551470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E8DC4-A2F2-4C2E-93E0-D2458761A296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E1142-8EFD-458A-84D6-CBB35D91E7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0D1E7-8AC8-4C28-A497-0D5E94B7B3C7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F16F0-C806-4019-9F39-63D1852AAC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FDE2F-5981-4E3D-A275-1DE9AB0BDACB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F9F3-D829-4642-AF79-C993895F75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838F338-505D-4710-B4E5-AFFC0E546D2C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11DCBA-41F8-4B27-B4A3-4484F4B806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000108"/>
            <a:ext cx="7772400" cy="1470025"/>
          </a:xfrm>
        </p:spPr>
        <p:txBody>
          <a:bodyPr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Гражданская война </a:t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1918 – 1920 гг. 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63" y="2928938"/>
            <a:ext cx="6096000" cy="27527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274638"/>
            <a:ext cx="9001125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4. Причины победы большевиков в Гражданской войн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е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600200"/>
            <a:ext cx="8786812" cy="5043488"/>
          </a:xfrm>
        </p:spPr>
        <p:txBody>
          <a:bodyPr rtlCol="0">
            <a:noAutofit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b="1" dirty="0" smtClean="0">
                <a:latin typeface="Bookman Old Style" pitchFamily="18" charset="0"/>
              </a:rPr>
              <a:t>Большевики </a:t>
            </a:r>
            <a:r>
              <a:rPr lang="ru-RU" sz="2400" b="1" dirty="0" smtClean="0">
                <a:latin typeface="Bookman Old Style" pitchFamily="18" charset="0"/>
              </a:rPr>
              <a:t>создали пятимиллионную регулярную армию при широком участии старых военных специалистов.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b="1" dirty="0" smtClean="0">
                <a:latin typeface="Bookman Old Style" pitchFamily="18" charset="0"/>
              </a:rPr>
              <a:t>Система «военного коммунизма» превратила страну в единый военный </a:t>
            </a:r>
            <a:r>
              <a:rPr lang="ru-RU" sz="2400" b="1" dirty="0" smtClean="0">
                <a:latin typeface="Bookman Old Style" pitchFamily="18" charset="0"/>
              </a:rPr>
              <a:t>лагерь и</a:t>
            </a:r>
            <a:r>
              <a:rPr lang="ru-RU" sz="2400" b="1" dirty="0" smtClean="0">
                <a:latin typeface="Bookman Old Style" pitchFamily="18" charset="0"/>
              </a:rPr>
              <a:t> </a:t>
            </a:r>
            <a:r>
              <a:rPr lang="ru-RU" sz="2400" b="1" dirty="0" smtClean="0">
                <a:latin typeface="Bookman Old Style" pitchFamily="18" charset="0"/>
              </a:rPr>
              <a:t>привела к мобилизации </a:t>
            </a:r>
            <a:r>
              <a:rPr lang="ru-RU" sz="2400" b="1" u="sng" dirty="0" smtClean="0">
                <a:latin typeface="Bookman Old Style" pitchFamily="18" charset="0"/>
              </a:rPr>
              <a:t>всех </a:t>
            </a:r>
            <a:r>
              <a:rPr lang="ru-RU" sz="2400" b="1" dirty="0" smtClean="0">
                <a:latin typeface="Bookman Old Style" pitchFamily="18" charset="0"/>
              </a:rPr>
              <a:t>ресурсов страны</a:t>
            </a:r>
            <a:r>
              <a:rPr lang="ru-RU" sz="2400" b="1" dirty="0" smtClean="0">
                <a:latin typeface="Bookman Old Style" pitchFamily="18" charset="0"/>
              </a:rPr>
              <a:t>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b="1" dirty="0" smtClean="0">
                <a:latin typeface="Bookman Old Style" pitchFamily="18" charset="0"/>
              </a:rPr>
              <a:t>Большевиков </a:t>
            </a:r>
            <a:r>
              <a:rPr lang="ru-RU" sz="2400" b="1" dirty="0" smtClean="0">
                <a:latin typeface="Bookman Old Style" pitchFamily="18" charset="0"/>
              </a:rPr>
              <a:t>поддержали крестьяне</a:t>
            </a:r>
            <a:r>
              <a:rPr lang="ru-RU" sz="2400" b="1" dirty="0" smtClean="0">
                <a:latin typeface="Bookman Old Style" pitchFamily="18" charset="0"/>
              </a:rPr>
              <a:t>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b="1" dirty="0" smtClean="0">
                <a:latin typeface="Bookman Old Style" pitchFamily="18" charset="0"/>
              </a:rPr>
              <a:t>Большевиков </a:t>
            </a:r>
            <a:r>
              <a:rPr lang="ru-RU" sz="2400" b="1" dirty="0" smtClean="0">
                <a:latin typeface="Bookman Old Style" pitchFamily="18" charset="0"/>
              </a:rPr>
              <a:t>поддержало население национальных окраин</a:t>
            </a:r>
            <a:r>
              <a:rPr lang="ru-RU" sz="2400" b="1" dirty="0" smtClean="0">
                <a:latin typeface="Bookman Old Style" pitchFamily="18" charset="0"/>
              </a:rPr>
              <a:t>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b="1" dirty="0" smtClean="0">
                <a:latin typeface="Bookman Old Style" pitchFamily="18" charset="0"/>
              </a:rPr>
              <a:t>Поддержка</a:t>
            </a:r>
            <a:r>
              <a:rPr lang="ru-RU" sz="2400" dirty="0" smtClean="0">
                <a:latin typeface="Comic Sans MS" pitchFamily="66" charset="0"/>
              </a:rPr>
              <a:t> </a:t>
            </a:r>
            <a:r>
              <a:rPr lang="ru-RU" sz="2400" b="1" dirty="0" smtClean="0">
                <a:latin typeface="Bookman Old Style" pitchFamily="18" charset="0"/>
              </a:rPr>
              <a:t>страны Советов международным пролетариатом</a:t>
            </a:r>
            <a:r>
              <a:rPr lang="ru-RU" sz="2400" b="1" dirty="0" smtClean="0">
                <a:latin typeface="Bookman Old Style" pitchFamily="18" charset="0"/>
              </a:rPr>
              <a:t>.</a:t>
            </a:r>
            <a:endParaRPr lang="ru-RU" sz="2400" b="1" dirty="0" smtClean="0">
              <a:latin typeface="Bookman Old Style" pitchFamily="18" charset="0"/>
            </a:endParaRP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ru-RU" sz="2400" b="1" dirty="0" smtClean="0">
              <a:latin typeface="Bookman Old Style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988840"/>
            <a:ext cx="8676456" cy="4680520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latin typeface="Bookman Old Style" pitchFamily="18" charset="0"/>
              </a:rPr>
              <a:t>Отсутствие </a:t>
            </a:r>
            <a:r>
              <a:rPr lang="ru-RU" sz="2400" b="1" dirty="0" smtClean="0">
                <a:latin typeface="Bookman Old Style" pitchFamily="18" charset="0"/>
              </a:rPr>
              <a:t>единства в вопросе о будущем </a:t>
            </a:r>
            <a:r>
              <a:rPr lang="ru-RU" sz="2400" b="1" dirty="0" smtClean="0">
                <a:latin typeface="Bookman Old Style" pitchFamily="18" charset="0"/>
              </a:rPr>
              <a:t>устройстве страны среди противников большевиков.</a:t>
            </a:r>
          </a:p>
          <a:p>
            <a:pPr>
              <a:defRPr/>
            </a:pPr>
            <a:r>
              <a:rPr lang="ru-RU" sz="2400" b="1" dirty="0" smtClean="0">
                <a:latin typeface="Bookman Old Style" pitchFamily="18" charset="0"/>
              </a:rPr>
              <a:t>Отсутствие </a:t>
            </a:r>
            <a:r>
              <a:rPr lang="ru-RU" sz="2400" b="1" dirty="0" smtClean="0">
                <a:latin typeface="Bookman Old Style" pitchFamily="18" charset="0"/>
              </a:rPr>
              <a:t>единого </a:t>
            </a:r>
            <a:r>
              <a:rPr lang="ru-RU" sz="2400" b="1" dirty="0" smtClean="0">
                <a:latin typeface="Bookman Old Style" pitchFamily="18" charset="0"/>
              </a:rPr>
              <a:t>руководства «белыми армиями».</a:t>
            </a:r>
            <a:endParaRPr lang="ru-RU" sz="2400" b="1" dirty="0" smtClean="0">
              <a:latin typeface="Bookman Old Style" pitchFamily="18" charset="0"/>
            </a:endParaRPr>
          </a:p>
          <a:p>
            <a:pPr eaLnBrk="1" hangingPunct="1">
              <a:defRPr/>
            </a:pPr>
            <a:r>
              <a:rPr lang="ru-RU" sz="2400" b="1" dirty="0" smtClean="0">
                <a:latin typeface="Bookman Old Style" pitchFamily="18" charset="0"/>
              </a:rPr>
              <a:t>Отсутствие </a:t>
            </a:r>
            <a:r>
              <a:rPr lang="ru-RU" sz="2400" b="1" dirty="0" smtClean="0">
                <a:latin typeface="Bookman Old Style" pitchFamily="18" charset="0"/>
              </a:rPr>
              <a:t>позитивной программы лишило </a:t>
            </a:r>
            <a:r>
              <a:rPr lang="ru-RU" sz="2400" b="1" dirty="0" smtClean="0">
                <a:latin typeface="Bookman Old Style" pitchFamily="18" charset="0"/>
              </a:rPr>
              <a:t>«белых» </a:t>
            </a:r>
            <a:r>
              <a:rPr lang="ru-RU" sz="2400" b="1" dirty="0" smtClean="0">
                <a:latin typeface="Bookman Old Style" pitchFamily="18" charset="0"/>
              </a:rPr>
              <a:t>массовой поддержки со стороны населения</a:t>
            </a:r>
            <a:r>
              <a:rPr lang="ru-RU" sz="2400" b="1" dirty="0" smtClean="0">
                <a:latin typeface="Bookman Old Style" pitchFamily="18" charset="0"/>
              </a:rPr>
              <a:t>.</a:t>
            </a:r>
          </a:p>
          <a:p>
            <a:pPr eaLnBrk="1" hangingPunct="1">
              <a:defRPr/>
            </a:pPr>
            <a:r>
              <a:rPr lang="ru-RU" sz="2400" b="1" dirty="0" smtClean="0">
                <a:latin typeface="Bookman Old Style" pitchFamily="18" charset="0"/>
              </a:rPr>
              <a:t>Связь с интервентами  «белых» расценивалась </a:t>
            </a:r>
            <a:r>
              <a:rPr lang="ru-RU" sz="2400" b="1" dirty="0" smtClean="0">
                <a:latin typeface="Bookman Old Style" pitchFamily="18" charset="0"/>
              </a:rPr>
              <a:t>населением </a:t>
            </a:r>
            <a:r>
              <a:rPr lang="ru-RU" sz="2400" b="1" dirty="0" smtClean="0">
                <a:latin typeface="Bookman Old Style" pitchFamily="18" charset="0"/>
              </a:rPr>
              <a:t>как </a:t>
            </a:r>
            <a:r>
              <a:rPr lang="ru-RU" sz="2400" b="1" dirty="0" smtClean="0">
                <a:latin typeface="Bookman Old Style" pitchFamily="18" charset="0"/>
              </a:rPr>
              <a:t>антипатриотическая </a:t>
            </a:r>
            <a:r>
              <a:rPr lang="ru-RU" sz="2400" b="1" dirty="0" smtClean="0">
                <a:latin typeface="Bookman Old Style" pitchFamily="18" charset="0"/>
              </a:rPr>
              <a:t>позиция.</a:t>
            </a:r>
            <a:endParaRPr lang="ru-RU" sz="2400" b="1" dirty="0" smtClean="0">
              <a:latin typeface="Bookman Old Style" pitchFamily="18" charset="0"/>
            </a:endParaRPr>
          </a:p>
          <a:p>
            <a:pPr eaLnBrk="1" hangingPunct="1">
              <a:defRPr/>
            </a:pPr>
            <a:endParaRPr lang="ru-RU" sz="2400" dirty="0" smtClean="0"/>
          </a:p>
          <a:p>
            <a:pPr eaLnBrk="1" hangingPunct="1">
              <a:defRPr/>
            </a:pPr>
            <a:endParaRPr lang="ru-RU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42875" y="274638"/>
            <a:ext cx="9001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 pitchFamily="18" charset="0"/>
                <a:ea typeface="+mj-ea"/>
                <a:cs typeface="+mj-cs"/>
              </a:rPr>
              <a:t>4. Причины победы большевиков в Гражданской войн</a:t>
            </a:r>
            <a:r>
              <a:rPr kumimoji="0" lang="ru-RU" sz="44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 pitchFamily="18" charset="0"/>
                <a:ea typeface="+mj-ea"/>
                <a:cs typeface="+mj-cs"/>
              </a:rPr>
              <a:t>е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5. Последствия войны</a:t>
            </a:r>
            <a:endParaRPr lang="ru-RU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340768"/>
            <a:ext cx="8174682" cy="523148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dirty="0" smtClean="0">
                <a:latin typeface="Bookman Old Style" pitchFamily="18" charset="0"/>
              </a:rPr>
              <a:t>Большие </a:t>
            </a:r>
            <a:r>
              <a:rPr lang="ru-RU" sz="2800" b="1" dirty="0" smtClean="0">
                <a:latin typeface="Bookman Old Style" pitchFamily="18" charset="0"/>
              </a:rPr>
              <a:t>людские потери </a:t>
            </a:r>
            <a:r>
              <a:rPr lang="ru-RU" sz="2800" b="1" dirty="0" smtClean="0">
                <a:latin typeface="Bookman Old Style" pitchFamily="18" charset="0"/>
              </a:rPr>
              <a:t>(15 млн. чел</a:t>
            </a:r>
            <a:r>
              <a:rPr lang="ru-RU" sz="2800" b="1" dirty="0" smtClean="0">
                <a:latin typeface="Bookman Old Style" pitchFamily="18" charset="0"/>
              </a:rPr>
              <a:t>.)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800" b="1" dirty="0" smtClean="0">
                <a:latin typeface="Bookman Old Style" pitchFamily="18" charset="0"/>
              </a:rPr>
              <a:t>Территориальные потери.</a:t>
            </a:r>
            <a:endParaRPr lang="ru-RU" sz="2800" b="1" dirty="0" smtClean="0">
              <a:latin typeface="Bookman Old Style" pitchFamily="18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ru-RU" sz="2800" b="1" dirty="0" smtClean="0">
                <a:latin typeface="Bookman Old Style" pitchFamily="18" charset="0"/>
              </a:rPr>
              <a:t>Глубокий экономический кризис. Падение </a:t>
            </a:r>
            <a:r>
              <a:rPr lang="ru-RU" sz="2800" b="1" dirty="0" smtClean="0">
                <a:latin typeface="Bookman Old Style" pitchFamily="18" charset="0"/>
              </a:rPr>
              <a:t>уровня производства.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800" b="1" dirty="0" smtClean="0">
                <a:latin typeface="Bookman Old Style" pitchFamily="18" charset="0"/>
              </a:rPr>
              <a:t>Изменение социальной структуры российского общества</a:t>
            </a:r>
            <a:r>
              <a:rPr lang="ru-RU" sz="2800" b="1" dirty="0" smtClean="0">
                <a:latin typeface="Bookman Old Style" pitchFamily="18" charset="0"/>
              </a:rPr>
              <a:t>.</a:t>
            </a:r>
          </a:p>
          <a:p>
            <a:pPr>
              <a:defRPr/>
            </a:pPr>
            <a:r>
              <a:rPr lang="ru-RU" sz="2800" b="1" dirty="0" smtClean="0">
                <a:latin typeface="Bookman Old Style" pitchFamily="18" charset="0"/>
                <a:cs typeface="Times New Roman" pitchFamily="18" charset="0"/>
              </a:rPr>
              <a:t>Общий ущерб от войны составил </a:t>
            </a:r>
            <a:r>
              <a:rPr lang="ru-RU" sz="2800" b="1" dirty="0" smtClean="0">
                <a:latin typeface="Bookman Old Style" pitchFamily="18" charset="0"/>
                <a:cs typeface="Times New Roman" pitchFamily="18" charset="0"/>
              </a:rPr>
              <a:t>39 млрд. </a:t>
            </a:r>
            <a:r>
              <a:rPr lang="ru-RU" sz="2800" b="1" dirty="0" smtClean="0">
                <a:latin typeface="Bookman Old Style" pitchFamily="18" charset="0"/>
                <a:cs typeface="Times New Roman" pitchFamily="18" charset="0"/>
              </a:rPr>
              <a:t>рублей золотом</a:t>
            </a:r>
          </a:p>
          <a:p>
            <a:pPr fontAlgn="auto">
              <a:spcAft>
                <a:spcPts val="0"/>
              </a:spcAft>
              <a:defRPr/>
            </a:pPr>
            <a:endParaRPr lang="ru-RU" sz="2800" b="1" dirty="0" smtClean="0">
              <a:latin typeface="Bookman Old Style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План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800" b="1" dirty="0" smtClean="0">
                <a:latin typeface="Bookman Old Style" pitchFamily="18" charset="0"/>
              </a:rPr>
              <a:t>Причины гражданской </a:t>
            </a:r>
            <a:r>
              <a:rPr lang="ru-RU" sz="2800" b="1" dirty="0" smtClean="0">
                <a:latin typeface="Bookman Old Style" pitchFamily="18" charset="0"/>
              </a:rPr>
              <a:t>войны и иностранной интервенции.</a:t>
            </a:r>
            <a:endParaRPr lang="ru-RU" sz="2800" dirty="0" smtClean="0">
              <a:latin typeface="Bookman Old Style" pitchFamily="18" charset="0"/>
            </a:endParaRP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800" b="1" dirty="0" smtClean="0">
                <a:latin typeface="Bookman Old Style" pitchFamily="18" charset="0"/>
              </a:rPr>
              <a:t>Политика «военного коммунизма».</a:t>
            </a:r>
            <a:endParaRPr lang="ru-RU" sz="2800" dirty="0" smtClean="0">
              <a:latin typeface="Bookman Old Style" pitchFamily="18" charset="0"/>
            </a:endParaRP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800" b="1" dirty="0" smtClean="0">
                <a:latin typeface="Bookman Old Style" pitchFamily="18" charset="0"/>
              </a:rPr>
              <a:t>Причины </a:t>
            </a:r>
            <a:r>
              <a:rPr lang="ru-RU" sz="2800" b="1" dirty="0" smtClean="0">
                <a:latin typeface="Bookman Old Style" pitchFamily="18" charset="0"/>
              </a:rPr>
              <a:t>победы большевиков в гражданской войне.</a:t>
            </a:r>
            <a:endParaRPr lang="ru-RU" sz="2800" dirty="0" smtClean="0">
              <a:latin typeface="Bookman Old Style" pitchFamily="18" charset="0"/>
            </a:endParaRP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800" b="1" dirty="0" smtClean="0">
                <a:latin typeface="Bookman Old Style" pitchFamily="18" charset="0"/>
              </a:rPr>
              <a:t>Итоги и последствия гражданской войны</a:t>
            </a:r>
            <a:endParaRPr lang="ru-RU" sz="2800" dirty="0" smtClean="0">
              <a:latin typeface="Bookman Old Style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75"/>
            <a:ext cx="9144000" cy="78581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1. Причины гражданской войны</a:t>
            </a:r>
            <a:endParaRPr lang="ru-RU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772816"/>
            <a:ext cx="7632848" cy="4248472"/>
          </a:xfrm>
        </p:spPr>
        <p:txBody>
          <a:bodyPr rtlCol="0">
            <a:normAutofit fontScale="55000" lnSpcReduction="20000"/>
          </a:bodyPr>
          <a:lstStyle/>
          <a:p>
            <a:pPr marL="514350" indent="-51435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4600" b="1" dirty="0" smtClean="0">
                <a:latin typeface="Bookman Old Style" pitchFamily="18" charset="0"/>
              </a:rPr>
              <a:t>Октябрьская революция привела к установлению советской власти.</a:t>
            </a:r>
          </a:p>
          <a:p>
            <a:pPr marL="514350" indent="-51435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4600" b="1" dirty="0" smtClean="0">
                <a:latin typeface="Bookman Old Style" pitchFamily="18" charset="0"/>
              </a:rPr>
              <a:t>Политические и экономические меры Советской власти привели к глубокому внутреннему расколу и обострению борьбы различных социально-политических сил.</a:t>
            </a:r>
          </a:p>
          <a:p>
            <a:pPr marL="514350" indent="-51435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4600" b="1" dirty="0" smtClean="0">
                <a:latin typeface="Bookman Old Style" pitchFamily="18" charset="0"/>
              </a:rPr>
              <a:t>Иностранная интервенция подпитывала сопротивление антибольшевистских сил.</a:t>
            </a:r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001125" cy="8683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Цели иностранной интервенции: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313" y="857250"/>
            <a:ext cx="4210050" cy="5786438"/>
          </a:xfrm>
        </p:spPr>
        <p:txBody>
          <a:bodyPr rtlCol="0"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b="1" dirty="0" smtClean="0">
                <a:latin typeface="Bookman Old Style" pitchFamily="18" charset="0"/>
              </a:rPr>
              <a:t>Подавление очага «революционной» заразы.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b="1" dirty="0" smtClean="0">
                <a:latin typeface="Bookman Old Style" pitchFamily="18" charset="0"/>
              </a:rPr>
              <a:t>Максимальное ослабление России.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b="1" dirty="0" smtClean="0">
                <a:latin typeface="Bookman Old Style" pitchFamily="18" charset="0"/>
              </a:rPr>
              <a:t>Территориальный раздел бывшей Российской империи.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b="1" dirty="0" smtClean="0">
                <a:latin typeface="Bookman Old Style" pitchFamily="18" charset="0"/>
              </a:rPr>
              <a:t>Борьба за возвращение вложенных капиталов в экономику России.</a:t>
            </a:r>
            <a:endParaRPr lang="ru-RU" sz="2400" b="1" dirty="0"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43500" y="3357563"/>
            <a:ext cx="3100388" cy="646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cs typeface="+mn-cs"/>
              </a:rPr>
              <a:t>Войска интервентов в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cs typeface="+mn-cs"/>
              </a:rPr>
              <a:t>Архангельске. 1918</a:t>
            </a:r>
          </a:p>
        </p:txBody>
      </p:sp>
      <p:pic>
        <p:nvPicPr>
          <p:cNvPr id="13317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86313" y="1000125"/>
            <a:ext cx="3962400" cy="2362200"/>
          </a:xfrm>
          <a:noFill/>
        </p:spPr>
      </p:pic>
      <p:sp>
        <p:nvSpPr>
          <p:cNvPr id="7" name="Прямоугольник 6"/>
          <p:cNvSpPr/>
          <p:nvPr/>
        </p:nvSpPr>
        <p:spPr>
          <a:xfrm>
            <a:off x="5143500" y="6211888"/>
            <a:ext cx="3571875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cs typeface="+mn-cs"/>
              </a:rPr>
              <a:t>Вход в штаб интервентов во Владивостоке. 1918</a:t>
            </a:r>
          </a:p>
        </p:txBody>
      </p:sp>
      <p:pic>
        <p:nvPicPr>
          <p:cNvPr id="13319" name="Picture 3" descr="H:\конспекты История\2 ПРЕЗЕНТАЦИИ\Гражданская война\0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3" y="4000500"/>
            <a:ext cx="3971925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Понятия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28625" y="1214438"/>
            <a:ext cx="4067175" cy="521493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Гражданская война </a:t>
            </a:r>
            <a:r>
              <a:rPr lang="ru-RU" b="1" dirty="0" smtClean="0">
                <a:latin typeface="Bookman Old Style" pitchFamily="18" charset="0"/>
              </a:rPr>
              <a:t>- наиболее острая форма социальной борьбы населения внутри государства, противоборство внутренних сил за власть.</a:t>
            </a:r>
            <a:endParaRPr lang="ru-RU" b="1" dirty="0">
              <a:latin typeface="Bookman Old Style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1285875"/>
            <a:ext cx="4210050" cy="51435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Интервенция </a:t>
            </a:r>
            <a:r>
              <a:rPr lang="ru-RU" b="1" dirty="0" smtClean="0">
                <a:latin typeface="Bookman Old Style" pitchFamily="18" charset="0"/>
              </a:rPr>
              <a:t>- насильственное вмешательство одного или нескольких государств во внутренние дела другого государства, нарушение его суверенитета.</a:t>
            </a:r>
            <a:endParaRPr lang="ru-RU" b="1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Политические силы и движения в период Гражданской войны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14282" y="1285860"/>
          <a:ext cx="8715436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2548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2. Политика «военного коммунизма»</a:t>
            </a:r>
            <a:endParaRPr lang="ru-RU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85750" y="1643063"/>
            <a:ext cx="4038600" cy="4525962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	</a:t>
            </a:r>
            <a:r>
              <a:rPr lang="ru-RU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«Военный  коммунизм»</a:t>
            </a:r>
            <a:r>
              <a:rPr lang="ru-RU" b="1" dirty="0" smtClean="0">
                <a:latin typeface="Bookman Old Style" pitchFamily="18" charset="0"/>
              </a:rPr>
              <a:t> - это комплекс социально-экономических и политических мер, проводимых </a:t>
            </a:r>
            <a:r>
              <a:rPr lang="ru-RU" b="1" dirty="0" smtClean="0">
                <a:latin typeface="Bookman Old Style" pitchFamily="18" charset="0"/>
              </a:rPr>
              <a:t>большеви</a:t>
            </a:r>
            <a:r>
              <a:rPr lang="ru-RU" b="1" dirty="0" smtClean="0">
                <a:latin typeface="Bookman Old Style" pitchFamily="18" charset="0"/>
              </a:rPr>
              <a:t>ками </a:t>
            </a:r>
            <a:r>
              <a:rPr lang="ru-RU" b="1" dirty="0" smtClean="0">
                <a:latin typeface="Bookman Old Style" pitchFamily="18" charset="0"/>
              </a:rPr>
              <a:t>в </a:t>
            </a:r>
            <a:r>
              <a:rPr lang="ru-RU" b="1" dirty="0" smtClean="0">
                <a:latin typeface="Bookman Old Style" pitchFamily="18" charset="0"/>
              </a:rPr>
              <a:t>период гражданской войны.</a:t>
            </a:r>
            <a:endParaRPr lang="ru-RU" dirty="0" smtClean="0">
              <a:latin typeface="Bookman Old Style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5364" name="Picture 2" descr="H:\конспекты История\2 ПРЕЗЕНТАЦИИ\Гражданская война\prodrazverstka-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14875" y="1143000"/>
            <a:ext cx="3794125" cy="2786063"/>
          </a:xfrm>
          <a:noFill/>
        </p:spPr>
      </p:pic>
      <p:pic>
        <p:nvPicPr>
          <p:cNvPr id="1536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5" y="3929063"/>
            <a:ext cx="3786188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313"/>
            <a:ext cx="9144000" cy="78581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Создание Красной Армии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50" y="1428750"/>
            <a:ext cx="4210050" cy="5429250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latin typeface="Bookman Old Style" pitchFamily="18" charset="0"/>
              </a:rPr>
              <a:t>Революционный военный совет Республики </a:t>
            </a:r>
            <a:r>
              <a:rPr lang="ru-RU" b="1" dirty="0" smtClean="0">
                <a:solidFill>
                  <a:srgbClr val="C00000"/>
                </a:solidFill>
                <a:latin typeface="Bookman Old Style" pitchFamily="18" charset="0"/>
              </a:rPr>
              <a:t>(Реввоенсовет) </a:t>
            </a:r>
            <a:r>
              <a:rPr lang="ru-RU" b="1" dirty="0" smtClean="0">
                <a:latin typeface="Bookman Old Style" pitchFamily="18" charset="0"/>
              </a:rPr>
              <a:t>во главе с Л.Д. Троцким.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latin typeface="Bookman Old Style" pitchFamily="18" charset="0"/>
              </a:rPr>
              <a:t>В </a:t>
            </a:r>
            <a:r>
              <a:rPr lang="ru-RU" b="1" dirty="0" smtClean="0">
                <a:latin typeface="Bookman Old Style" pitchFamily="18" charset="0"/>
              </a:rPr>
              <a:t>целях превращения страны в единый военный лагерь был образован высший военно-политический и военно-хозяйственный орган - </a:t>
            </a:r>
            <a:r>
              <a:rPr lang="ru-RU" b="1" dirty="0" smtClean="0">
                <a:solidFill>
                  <a:srgbClr val="C00000"/>
                </a:solidFill>
                <a:latin typeface="Bookman Old Style" pitchFamily="18" charset="0"/>
              </a:rPr>
              <a:t>Совет рабочей и крестьянской обороны </a:t>
            </a:r>
            <a:r>
              <a:rPr lang="ru-RU" b="1" dirty="0" smtClean="0">
                <a:latin typeface="Bookman Old Style" pitchFamily="18" charset="0"/>
              </a:rPr>
              <a:t>во главе с В.И. Лениным.</a:t>
            </a:r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9220" name="Picture 2" descr="H:\конспекты История\2 ПРЕЗЕНТАЦИИ\Гражданская война\a_5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72063" y="1428750"/>
            <a:ext cx="3667125" cy="5097463"/>
          </a:xfr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Политика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«военного коммунизма»</a:t>
            </a: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00063" y="1785938"/>
            <a:ext cx="8401050" cy="4525962"/>
          </a:xfrm>
        </p:spPr>
        <p:txBody>
          <a:bodyPr rtlCol="0">
            <a:normAutofit fontScale="92500" lnSpcReduction="20000"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600" b="1" dirty="0" smtClean="0">
                <a:latin typeface="Bookman Old Style" pitchFamily="18" charset="0"/>
              </a:rPr>
              <a:t>Национализация всех средств производства.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600" b="1" dirty="0" smtClean="0">
                <a:latin typeface="Bookman Old Style" pitchFamily="18" charset="0"/>
              </a:rPr>
              <a:t>Внедрение централизованного управления</a:t>
            </a:r>
            <a:r>
              <a:rPr lang="ru-RU" sz="2600" b="1" dirty="0" smtClean="0">
                <a:latin typeface="Bookman Old Style" pitchFamily="18" charset="0"/>
              </a:rPr>
              <a:t>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600" b="1" dirty="0" smtClean="0">
                <a:latin typeface="Bookman Old Style" pitchFamily="18" charset="0"/>
              </a:rPr>
              <a:t>С </a:t>
            </a:r>
            <a:r>
              <a:rPr lang="ru-RU" sz="2600" b="1" dirty="0" smtClean="0">
                <a:latin typeface="Bookman Old Style" pitchFamily="18" charset="0"/>
              </a:rPr>
              <a:t>1 января 1919 г. – </a:t>
            </a: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система </a:t>
            </a: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продразверстки.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Ограничение </a:t>
            </a: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продажи </a:t>
            </a:r>
            <a:r>
              <a:rPr lang="ru-RU" sz="2600" b="1" dirty="0" smtClean="0">
                <a:latin typeface="Bookman Old Style" pitchFamily="18" charset="0"/>
              </a:rPr>
              <a:t>продовольственных и промышленных товаров</a:t>
            </a:r>
            <a:r>
              <a:rPr lang="ru-RU" sz="2600" b="1" dirty="0" smtClean="0">
                <a:latin typeface="Bookman Old Style" pitchFamily="18" charset="0"/>
              </a:rPr>
              <a:t>.</a:t>
            </a:r>
            <a:r>
              <a:rPr lang="ru-RU" sz="2600" b="1" dirty="0" smtClean="0">
                <a:latin typeface="Bookman Old Style" pitchFamily="18" charset="0"/>
              </a:rPr>
              <a:t> </a:t>
            </a:r>
            <a:endParaRPr lang="ru-RU" sz="2600" b="1" dirty="0" smtClean="0">
              <a:latin typeface="Bookman Old Style" pitchFamily="18" charset="0"/>
            </a:endParaRP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600" b="1" dirty="0" smtClean="0">
                <a:latin typeface="Bookman Old Style" pitchFamily="18" charset="0"/>
              </a:rPr>
              <a:t>Уравнительное </a:t>
            </a:r>
            <a:r>
              <a:rPr lang="ru-RU" sz="2600" b="1" dirty="0" smtClean="0">
                <a:latin typeface="Bookman Old Style" pitchFamily="18" charset="0"/>
              </a:rPr>
              <a:t>распределение продуктов. Введение </a:t>
            </a: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карточной системы</a:t>
            </a: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600" b="1" dirty="0" smtClean="0">
                <a:latin typeface="Bookman Old Style" pitchFamily="18" charset="0"/>
              </a:rPr>
              <a:t>Всеобщая трудовая повинность («кто не работает, тот не ест</a:t>
            </a:r>
            <a:r>
              <a:rPr lang="ru-RU" sz="2600" b="1" dirty="0" smtClean="0">
                <a:latin typeface="Bookman Old Style" pitchFamily="18" charset="0"/>
              </a:rPr>
              <a:t>»). </a:t>
            </a: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Уравнительная </a:t>
            </a: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оплата труда</a:t>
            </a:r>
            <a:r>
              <a:rPr lang="ru-RU" sz="2600" b="1" dirty="0" smtClean="0">
                <a:latin typeface="Bookman Old Style" pitchFamily="18" charset="0"/>
              </a:rPr>
              <a:t>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ru-RU" sz="2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600" b="1" dirty="0" smtClean="0">
                <a:solidFill>
                  <a:srgbClr val="C00000"/>
                </a:solidFill>
                <a:latin typeface="Bookman Old Style" pitchFamily="18" charset="0"/>
              </a:rPr>
              <a:t> 	</a:t>
            </a:r>
            <a:endParaRPr lang="ru-RU" sz="2600" b="1" dirty="0" smtClean="0">
              <a:latin typeface="Bookman Old Style" pitchFamily="18" charset="0"/>
            </a:endParaRP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ru-RU" sz="2600" b="1" dirty="0" smtClean="0">
              <a:latin typeface="Bookman Old Style" pitchFamily="18" charset="0"/>
            </a:endParaRP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ru-RU" sz="2600" b="1" dirty="0" smtClean="0">
              <a:latin typeface="Bookman Old Style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488</Words>
  <Application>Microsoft Office PowerPoint</Application>
  <PresentationFormat>Экран (4:3)</PresentationFormat>
  <Paragraphs>59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Гражданская война  1918 – 1920 гг. </vt:lpstr>
      <vt:lpstr>План</vt:lpstr>
      <vt:lpstr>1. Причины гражданской войны</vt:lpstr>
      <vt:lpstr>Цели иностранной интервенции:</vt:lpstr>
      <vt:lpstr>Понятия</vt:lpstr>
      <vt:lpstr>Политические силы и движения в период Гражданской войны</vt:lpstr>
      <vt:lpstr>2. Политика «военного коммунизма»</vt:lpstr>
      <vt:lpstr>Создание Красной Армии</vt:lpstr>
      <vt:lpstr>Политика «военного коммунизма»</vt:lpstr>
      <vt:lpstr>4. Причины победы большевиков в Гражданской войне</vt:lpstr>
      <vt:lpstr>Слайд 11</vt:lpstr>
      <vt:lpstr>5. Последствия войны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Гражданская война  1918 – 1920 гг.</dc:title>
  <dc:creator>Пользователь</dc:creator>
  <cp:lastModifiedBy>Пользователь</cp:lastModifiedBy>
  <cp:revision>20</cp:revision>
  <dcterms:modified xsi:type="dcterms:W3CDTF">2014-10-14T15:12:25Z</dcterms:modified>
</cp:coreProperties>
</file>